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3" r:id="rId11"/>
    <p:sldId id="312" r:id="rId12"/>
    <p:sldId id="266" r:id="rId13"/>
    <p:sldId id="281" r:id="rId14"/>
    <p:sldId id="267" r:id="rId15"/>
    <p:sldId id="268" r:id="rId16"/>
    <p:sldId id="269" r:id="rId17"/>
    <p:sldId id="271" r:id="rId18"/>
    <p:sldId id="270" r:id="rId19"/>
    <p:sldId id="273" r:id="rId20"/>
    <p:sldId id="272" r:id="rId21"/>
    <p:sldId id="384" r:id="rId22"/>
    <p:sldId id="383" r:id="rId23"/>
    <p:sldId id="287" r:id="rId24"/>
    <p:sldId id="386" r:id="rId25"/>
    <p:sldId id="385" r:id="rId26"/>
    <p:sldId id="276" r:id="rId27"/>
    <p:sldId id="310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 Light" panose="020B0604020202020204" charset="0"/>
      <p:regular r:id="rId34"/>
      <p:bold r:id="rId35"/>
      <p:italic r:id="rId36"/>
      <p:boldItalic r:id="rId37"/>
    </p:embeddedFont>
    <p:embeddedFont>
      <p:font typeface="Lucida Console" panose="020B0609040504020204" pitchFamily="49" charset="0"/>
      <p:regular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KslNb5/Ol4rK/qid3I3ixXwqV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112" y="48"/>
      </p:cViewPr>
      <p:guideLst>
        <p:guide orient="horz" pos="2160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76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061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8834D-3DD9-47B3-B256-BE9775548C9D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32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290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fe4f861d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g7fe4f861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1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debb196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52debb196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debb196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52debb196a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52debb196a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>
            <a:spLocks noGrp="1"/>
          </p:cNvSpPr>
          <p:nvPr>
            <p:ph type="pic" idx="2"/>
          </p:nvPr>
        </p:nvSpPr>
        <p:spPr>
          <a:xfrm>
            <a:off x="8723049" y="540072"/>
            <a:ext cx="3021911" cy="5797226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62"/>
          <p:cNvSpPr>
            <a:spLocks noGrp="1"/>
          </p:cNvSpPr>
          <p:nvPr>
            <p:ph type="pic" idx="3"/>
          </p:nvPr>
        </p:nvSpPr>
        <p:spPr>
          <a:xfrm>
            <a:off x="6583199" y="3351612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62"/>
          <p:cNvSpPr>
            <a:spLocks noGrp="1"/>
          </p:cNvSpPr>
          <p:nvPr>
            <p:ph type="pic" idx="4"/>
          </p:nvPr>
        </p:nvSpPr>
        <p:spPr>
          <a:xfrm>
            <a:off x="4446335" y="3351613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" name="Google Shape;56;p62"/>
          <p:cNvSpPr>
            <a:spLocks noGrp="1"/>
          </p:cNvSpPr>
          <p:nvPr>
            <p:ph type="pic" idx="5"/>
          </p:nvPr>
        </p:nvSpPr>
        <p:spPr>
          <a:xfrm>
            <a:off x="4430614" y="540072"/>
            <a:ext cx="4194274" cy="2719065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7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7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9" name="Google Shape;129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6" name="Google Shape;136;p7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>
  <p:cSld name="3_空白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>
            <a:spLocks noGrp="1"/>
          </p:cNvSpPr>
          <p:nvPr>
            <p:ph type="pic" idx="2"/>
          </p:nvPr>
        </p:nvSpPr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2375" y="1069157"/>
            <a:ext cx="4210983" cy="248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9"/>
          <p:cNvSpPr>
            <a:spLocks noGrp="1"/>
          </p:cNvSpPr>
          <p:nvPr>
            <p:ph type="pic" idx="2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4" name="Google Shape;154;p79"/>
          <p:cNvSpPr>
            <a:spLocks noGrp="1"/>
          </p:cNvSpPr>
          <p:nvPr>
            <p:ph type="pic" idx="3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5" name="Google Shape;155;p79"/>
          <p:cNvSpPr>
            <a:spLocks noGrp="1"/>
          </p:cNvSpPr>
          <p:nvPr>
            <p:ph type="pic" idx="4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>
            <a:spLocks noGrp="1"/>
          </p:cNvSpPr>
          <p:nvPr>
            <p:ph type="pic" idx="2"/>
          </p:nvPr>
        </p:nvSpPr>
        <p:spPr>
          <a:xfrm>
            <a:off x="1108996" y="1047997"/>
            <a:ext cx="7167437" cy="489107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09468C7F-65CF-4920-897E-BF17C3D7B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90700" y="1600200"/>
            <a:ext cx="3657600" cy="3657600"/>
          </a:xfrm>
          <a:custGeom>
            <a:avLst/>
            <a:gdLst>
              <a:gd name="connsiteX0" fmla="*/ 0 w 3657600"/>
              <a:gd name="connsiteY0" fmla="*/ 0 h 3657600"/>
              <a:gd name="connsiteX1" fmla="*/ 3657600 w 3657600"/>
              <a:gd name="connsiteY1" fmla="*/ 0 h 3657600"/>
              <a:gd name="connsiteX2" fmla="*/ 3657600 w 3657600"/>
              <a:gd name="connsiteY2" fmla="*/ 3657600 h 3657600"/>
              <a:gd name="connsiteX3" fmla="*/ 0 w 365760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657600">
                <a:moveTo>
                  <a:pt x="0" y="0"/>
                </a:moveTo>
                <a:lnTo>
                  <a:pt x="3657600" y="0"/>
                </a:lnTo>
                <a:lnTo>
                  <a:pt x="3657600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5740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7653053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2ED3BEF5-E2E7-4C3A-9AFB-2C81F3F491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88000" y="0"/>
            <a:ext cx="2304000" cy="2302186"/>
          </a:xfrm>
          <a:custGeom>
            <a:avLst/>
            <a:gdLst>
              <a:gd name="connsiteX0" fmla="*/ 0 w 2304000"/>
              <a:gd name="connsiteY0" fmla="*/ 0 h 2304000"/>
              <a:gd name="connsiteX1" fmla="*/ 2304000 w 2304000"/>
              <a:gd name="connsiteY1" fmla="*/ 0 h 2304000"/>
              <a:gd name="connsiteX2" fmla="*/ 2304000 w 2304000"/>
              <a:gd name="connsiteY2" fmla="*/ 2304000 h 2304000"/>
              <a:gd name="connsiteX3" fmla="*/ 0 w 2304000"/>
              <a:gd name="connsiteY3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00" h="2304000">
                <a:moveTo>
                  <a:pt x="0" y="0"/>
                </a:moveTo>
                <a:lnTo>
                  <a:pt x="2304000" y="0"/>
                </a:lnTo>
                <a:lnTo>
                  <a:pt x="2304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rgbClr val="242527"/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C2AAF2A0-649D-4B25-BCDD-A4794FD3A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4000" y="-13499"/>
            <a:ext cx="2304000" cy="2291445"/>
          </a:xfrm>
          <a:custGeom>
            <a:avLst/>
            <a:gdLst>
              <a:gd name="connsiteX0" fmla="*/ 0 w 2304000"/>
              <a:gd name="connsiteY0" fmla="*/ 0 h 2304000"/>
              <a:gd name="connsiteX1" fmla="*/ 2304000 w 2304000"/>
              <a:gd name="connsiteY1" fmla="*/ 0 h 2304000"/>
              <a:gd name="connsiteX2" fmla="*/ 2304000 w 2304000"/>
              <a:gd name="connsiteY2" fmla="*/ 2304000 h 2304000"/>
              <a:gd name="connsiteX3" fmla="*/ 0 w 2304000"/>
              <a:gd name="connsiteY3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00" h="2304000">
                <a:moveTo>
                  <a:pt x="0" y="0"/>
                </a:moveTo>
                <a:lnTo>
                  <a:pt x="2304000" y="0"/>
                </a:lnTo>
                <a:lnTo>
                  <a:pt x="2304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rgbClr val="242527"/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F6931418-7EBE-46E5-BEB8-F6EFADA1F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88000" y="2292314"/>
            <a:ext cx="2304000" cy="2313872"/>
          </a:xfrm>
          <a:custGeom>
            <a:avLst/>
            <a:gdLst>
              <a:gd name="connsiteX0" fmla="*/ 0 w 2304000"/>
              <a:gd name="connsiteY0" fmla="*/ 0 h 2304000"/>
              <a:gd name="connsiteX1" fmla="*/ 2304000 w 2304000"/>
              <a:gd name="connsiteY1" fmla="*/ 0 h 2304000"/>
              <a:gd name="connsiteX2" fmla="*/ 2304000 w 2304000"/>
              <a:gd name="connsiteY2" fmla="*/ 2304000 h 2304000"/>
              <a:gd name="connsiteX3" fmla="*/ 0 w 2304000"/>
              <a:gd name="connsiteY3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00" h="2304000">
                <a:moveTo>
                  <a:pt x="0" y="0"/>
                </a:moveTo>
                <a:lnTo>
                  <a:pt x="2304000" y="0"/>
                </a:lnTo>
                <a:lnTo>
                  <a:pt x="2304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rgbClr val="242527"/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zh-CN" alt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8DAFFC6-04A4-4391-AF8F-6C7397DAC1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4000" y="4608000"/>
            <a:ext cx="2304000" cy="2304000"/>
          </a:xfrm>
          <a:custGeom>
            <a:avLst/>
            <a:gdLst>
              <a:gd name="connsiteX0" fmla="*/ 0 w 2304000"/>
              <a:gd name="connsiteY0" fmla="*/ 0 h 2304000"/>
              <a:gd name="connsiteX1" fmla="*/ 2304000 w 2304000"/>
              <a:gd name="connsiteY1" fmla="*/ 0 h 2304000"/>
              <a:gd name="connsiteX2" fmla="*/ 2304000 w 2304000"/>
              <a:gd name="connsiteY2" fmla="*/ 2304000 h 2304000"/>
              <a:gd name="connsiteX3" fmla="*/ 0 w 2304000"/>
              <a:gd name="connsiteY3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00" h="2304000">
                <a:moveTo>
                  <a:pt x="0" y="0"/>
                </a:moveTo>
                <a:lnTo>
                  <a:pt x="2304000" y="0"/>
                </a:lnTo>
                <a:lnTo>
                  <a:pt x="2304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rgbClr val="242527"/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AA3F2085-C7BE-4D5B-9662-3052B65A16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8000" y="4606186"/>
            <a:ext cx="2304000" cy="2318368"/>
          </a:xfrm>
          <a:custGeom>
            <a:avLst/>
            <a:gdLst>
              <a:gd name="connsiteX0" fmla="*/ 0 w 2304000"/>
              <a:gd name="connsiteY0" fmla="*/ 0 h 2304000"/>
              <a:gd name="connsiteX1" fmla="*/ 2304000 w 2304000"/>
              <a:gd name="connsiteY1" fmla="*/ 0 h 2304000"/>
              <a:gd name="connsiteX2" fmla="*/ 2304000 w 2304000"/>
              <a:gd name="connsiteY2" fmla="*/ 2304000 h 2304000"/>
              <a:gd name="connsiteX3" fmla="*/ 0 w 2304000"/>
              <a:gd name="connsiteY3" fmla="*/ 2304000 h 23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4000" h="2304000">
                <a:moveTo>
                  <a:pt x="0" y="0"/>
                </a:moveTo>
                <a:lnTo>
                  <a:pt x="2304000" y="0"/>
                </a:lnTo>
                <a:lnTo>
                  <a:pt x="2304000" y="2304000"/>
                </a:lnTo>
                <a:lnTo>
                  <a:pt x="0" y="2304000"/>
                </a:lnTo>
                <a:close/>
              </a:path>
            </a:pathLst>
          </a:custGeom>
          <a:solidFill>
            <a:srgbClr val="242527"/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144952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>
            <a:spLocks noGrp="1"/>
          </p:cNvSpPr>
          <p:nvPr>
            <p:ph type="pic" idx="2"/>
          </p:nvPr>
        </p:nvSpPr>
        <p:spPr>
          <a:xfrm>
            <a:off x="5420616" y="1719263"/>
            <a:ext cx="4611470" cy="4037845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>
            <a:spLocks noGrp="1"/>
          </p:cNvSpPr>
          <p:nvPr>
            <p:ph type="pic" idx="2"/>
          </p:nvPr>
        </p:nvSpPr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" name="Google Shape;28;p53"/>
          <p:cNvSpPr>
            <a:spLocks noGrp="1"/>
          </p:cNvSpPr>
          <p:nvPr>
            <p:ph type="pic" idx="3"/>
          </p:nvPr>
        </p:nvSpPr>
        <p:spPr>
          <a:xfrm>
            <a:off x="3724274" y="3428999"/>
            <a:ext cx="4233861" cy="1673943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>
            <a:spLocks noGrp="1"/>
          </p:cNvSpPr>
          <p:nvPr>
            <p:ph type="pic" idx="2"/>
          </p:nvPr>
        </p:nvSpPr>
        <p:spPr>
          <a:xfrm>
            <a:off x="4233071" y="1688648"/>
            <a:ext cx="3709533" cy="349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" name="Google Shape;41;p51"/>
          <p:cNvSpPr>
            <a:spLocks noGrp="1"/>
          </p:cNvSpPr>
          <p:nvPr>
            <p:ph type="pic" idx="2"/>
          </p:nvPr>
        </p:nvSpPr>
        <p:spPr>
          <a:xfrm>
            <a:off x="1" y="0"/>
            <a:ext cx="7199453" cy="39816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>
            <a:spLocks noGrp="1"/>
          </p:cNvSpPr>
          <p:nvPr>
            <p:ph type="pic" idx="2"/>
          </p:nvPr>
        </p:nvSpPr>
        <p:spPr>
          <a:xfrm>
            <a:off x="5588000" y="2071635"/>
            <a:ext cx="1600200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4" name="Google Shape;44;p55"/>
          <p:cNvSpPr>
            <a:spLocks noGrp="1"/>
          </p:cNvSpPr>
          <p:nvPr>
            <p:ph type="pic" idx="3"/>
          </p:nvPr>
        </p:nvSpPr>
        <p:spPr>
          <a:xfrm>
            <a:off x="7261256" y="2071635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5" name="Google Shape;45;p55"/>
          <p:cNvSpPr>
            <a:spLocks noGrp="1"/>
          </p:cNvSpPr>
          <p:nvPr>
            <p:ph type="pic" idx="4"/>
          </p:nvPr>
        </p:nvSpPr>
        <p:spPr>
          <a:xfrm>
            <a:off x="7261256" y="3159199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6" name="Google Shape;46;p55"/>
          <p:cNvSpPr>
            <a:spLocks noGrp="1"/>
          </p:cNvSpPr>
          <p:nvPr>
            <p:ph type="pic" idx="5"/>
          </p:nvPr>
        </p:nvSpPr>
        <p:spPr>
          <a:xfrm>
            <a:off x="8934514" y="2071635"/>
            <a:ext cx="1852018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>
            <a:spLocks noGrp="1"/>
          </p:cNvSpPr>
          <p:nvPr>
            <p:ph type="pic" idx="2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56"/>
          <p:cNvSpPr>
            <a:spLocks noGrp="1"/>
          </p:cNvSpPr>
          <p:nvPr>
            <p:ph type="pic" idx="3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56"/>
          <p:cNvSpPr>
            <a:spLocks noGrp="1"/>
          </p:cNvSpPr>
          <p:nvPr>
            <p:ph type="pic" idx="4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56"/>
          <p:cNvSpPr>
            <a:spLocks noGrp="1"/>
          </p:cNvSpPr>
          <p:nvPr>
            <p:ph type="pic" idx="5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>
            <a:off x="11091211" y="6492875"/>
            <a:ext cx="10130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PowerPoint</a:t>
            </a:r>
            <a:endParaRPr sz="105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-112510" y="7259989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演界网（独饮西风）http://www.yanj.cn/store-11001.html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感谢下载，版权所有，请勿商用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/>
          <p:nvPr/>
        </p:nvSpPr>
        <p:spPr>
          <a:xfrm>
            <a:off x="6888900" y="2401875"/>
            <a:ext cx="46641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Airbnb Listing Analysis </a:t>
            </a:r>
            <a:endParaRPr sz="3200" b="1" i="0" u="none" strike="noStrike" cap="none" dirty="0">
              <a:solidFill>
                <a:srgbClr val="24252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</a:t>
            </a: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"/>
          <p:cNvCxnSpPr/>
          <p:nvPr/>
        </p:nvCxnSpPr>
        <p:spPr>
          <a:xfrm>
            <a:off x="6989421" y="347566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1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935226" y="2046772"/>
            <a:ext cx="283610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wentieth Century"/>
              </a:rPr>
              <a:t>Data</a:t>
            </a:r>
            <a:r>
              <a:rPr lang="en-US" sz="3200" b="1" dirty="0">
                <a:solidFill>
                  <a:srgbClr val="E06666"/>
                </a:solidFill>
                <a:latin typeface="Twentieth Century"/>
              </a:rPr>
              <a:t> Overview 01</a:t>
            </a:r>
            <a:endParaRPr sz="3200" b="1" dirty="0">
              <a:latin typeface="Twentieth Century"/>
            </a:endParaRPr>
          </a:p>
        </p:txBody>
      </p:sp>
      <p:cxnSp>
        <p:nvCxnSpPr>
          <p:cNvPr id="300" name="Google Shape;300;p6"/>
          <p:cNvCxnSpPr/>
          <p:nvPr/>
        </p:nvCxnSpPr>
        <p:spPr>
          <a:xfrm>
            <a:off x="1035742" y="3120555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6"/>
          <p:cNvSpPr/>
          <p:nvPr/>
        </p:nvSpPr>
        <p:spPr>
          <a:xfrm>
            <a:off x="935226" y="3325242"/>
            <a:ext cx="284688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en-US" altLang="zh-CN" sz="1600" b="1" dirty="0">
                <a:latin typeface="Twentieth Century"/>
                <a:ea typeface="Twentieth Century"/>
                <a:cs typeface="Twentieth Century"/>
                <a:sym typeface="Twentieth Century"/>
              </a:rPr>
              <a:t>Boston &amp; Beijing listings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106 variables, includes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name , description, location, and review scores, etc. 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 since  Dec 2009 to Dec 2019.</a:t>
            </a:r>
            <a:endParaRPr lang="en-US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1016692" y="4802225"/>
            <a:ext cx="838200" cy="268765"/>
          </a:xfrm>
          <a:prstGeom prst="rect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8536048" y="4192128"/>
            <a:ext cx="26710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25,921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Twentieth Century"/>
                <a:sym typeface="Twentieth Century"/>
              </a:rPr>
              <a:t>Beijing Listing Observations 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08" name="Google Shape;308;p6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dirty="0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" name="Google Shape;307;p6">
            <a:extLst>
              <a:ext uri="{FF2B5EF4-FFF2-40B4-BE49-F238E27FC236}">
                <a16:creationId xmlns:a16="http://schemas.microsoft.com/office/drawing/2014/main" id="{B2295094-64AD-4F71-9B98-DDD5EC60D1D4}"/>
              </a:ext>
            </a:extLst>
          </p:cNvPr>
          <p:cNvSpPr/>
          <p:nvPr/>
        </p:nvSpPr>
        <p:spPr>
          <a:xfrm>
            <a:off x="8536048" y="3021682"/>
            <a:ext cx="26710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3,501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Twentieth Century"/>
                <a:sym typeface="Twentieth Century"/>
              </a:rPr>
              <a:t>Boston Listing Observations </a:t>
            </a:r>
            <a:endParaRPr sz="1050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08FD2D8C-0019-4808-9C47-3FF5561F0CE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4676" r="14676"/>
          <a:stretch>
            <a:fillRect/>
          </a:stretch>
        </p:blipFill>
        <p:spPr/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935226" y="1871101"/>
            <a:ext cx="32922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wentieth Century"/>
              </a:rPr>
              <a:t>Data</a:t>
            </a:r>
            <a:r>
              <a:rPr lang="en-US" sz="3200" b="1" dirty="0">
                <a:solidFill>
                  <a:srgbClr val="E06666"/>
                </a:solidFill>
                <a:latin typeface="Twentieth Century"/>
              </a:rPr>
              <a:t> Overview 02</a:t>
            </a:r>
            <a:endParaRPr sz="3200" b="1" dirty="0">
              <a:latin typeface="Twentieth Century"/>
            </a:endParaRPr>
          </a:p>
        </p:txBody>
      </p:sp>
      <p:cxnSp>
        <p:nvCxnSpPr>
          <p:cNvPr id="300" name="Google Shape;300;p6"/>
          <p:cNvCxnSpPr/>
          <p:nvPr/>
        </p:nvCxnSpPr>
        <p:spPr>
          <a:xfrm>
            <a:off x="1075498" y="2650109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6"/>
          <p:cNvSpPr/>
          <p:nvPr/>
        </p:nvSpPr>
        <p:spPr>
          <a:xfrm>
            <a:off x="935226" y="2709024"/>
            <a:ext cx="2846885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wentieth Century"/>
              </a:rPr>
              <a:t>Boston &amp; Beijing Reviews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variables, include listing names, reviews, date, etc.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Since</a:t>
            </a:r>
            <a:r>
              <a:rPr lang="zh-CN" altLang="en-US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Dec 2009 to Dec 2019.</a:t>
            </a:r>
            <a:r>
              <a:rPr lang="en-US" dirty="0">
                <a:latin typeface="Twentieth Century"/>
              </a:rPr>
              <a:t> </a:t>
            </a:r>
            <a:endParaRPr dirty="0">
              <a:latin typeface="Twentieth Century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8474491" y="2568112"/>
            <a:ext cx="3107909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148,151 &amp; 180,561 </a:t>
            </a:r>
            <a:endParaRPr dirty="0">
              <a:solidFill>
                <a:srgbClr val="E0666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wentieth Century"/>
              </a:rPr>
              <a:t>Boston &amp; Beijing Reviews Observations </a:t>
            </a:r>
            <a:endParaRPr sz="2000" dirty="0">
              <a:latin typeface="Twentieth Century"/>
            </a:endParaRPr>
          </a:p>
        </p:txBody>
      </p:sp>
      <p:sp>
        <p:nvSpPr>
          <p:cNvPr id="308" name="Google Shape;308;p6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dirty="0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" name="Picture 7" descr="A Beijing Airbnb">
            <a:extLst>
              <a:ext uri="{FF2B5EF4-FFF2-40B4-BE49-F238E27FC236}">
                <a16:creationId xmlns:a16="http://schemas.microsoft.com/office/drawing/2014/main" id="{5A9A0684-E08F-4E8D-8DE1-F5D45208FA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50109"/>
            <a:ext cx="3891948" cy="2742249"/>
          </a:xfrm>
          <a:prstGeom prst="rect">
            <a:avLst/>
          </a:prstGeom>
        </p:spPr>
      </p:pic>
      <p:sp>
        <p:nvSpPr>
          <p:cNvPr id="21" name="Google Shape;301;p6">
            <a:extLst>
              <a:ext uri="{FF2B5EF4-FFF2-40B4-BE49-F238E27FC236}">
                <a16:creationId xmlns:a16="http://schemas.microsoft.com/office/drawing/2014/main" id="{709F973E-B995-41B9-844A-DD0705F33540}"/>
              </a:ext>
            </a:extLst>
          </p:cNvPr>
          <p:cNvSpPr/>
          <p:nvPr/>
        </p:nvSpPr>
        <p:spPr>
          <a:xfrm>
            <a:off x="924444" y="4196050"/>
            <a:ext cx="2846885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wentieth Century"/>
              </a:rPr>
              <a:t>Boston &amp; Beijing Calendars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variables,  report pricing and availability for the following year. Since Dec 2018 to Dec 2019.</a:t>
            </a:r>
            <a:endParaRPr lang="en-US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306;p6">
            <a:extLst>
              <a:ext uri="{FF2B5EF4-FFF2-40B4-BE49-F238E27FC236}">
                <a16:creationId xmlns:a16="http://schemas.microsoft.com/office/drawing/2014/main" id="{C398EF8D-FEF4-4470-8A48-6D9C70912F3D}"/>
              </a:ext>
            </a:extLst>
          </p:cNvPr>
          <p:cNvSpPr/>
          <p:nvPr/>
        </p:nvSpPr>
        <p:spPr>
          <a:xfrm>
            <a:off x="8474490" y="4184878"/>
            <a:ext cx="3107909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2,269,205 &amp; 9,461,165</a:t>
            </a:r>
            <a:endParaRPr dirty="0">
              <a:solidFill>
                <a:srgbClr val="E0666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wentieth Century"/>
              </a:rPr>
              <a:t>Boston &amp; Beijing Calendar Observations </a:t>
            </a:r>
            <a:endParaRPr sz="2000" dirty="0">
              <a:latin typeface="Twentieth Century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EC808DD-0BFD-403B-81C3-0D995462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77640" cy="18466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20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7"/>
          <p:cNvGrpSpPr/>
          <p:nvPr/>
        </p:nvGrpSpPr>
        <p:grpSpPr>
          <a:xfrm>
            <a:off x="2463211" y="2377921"/>
            <a:ext cx="3565625" cy="759984"/>
            <a:chOff x="747877" y="4960223"/>
            <a:chExt cx="3565625" cy="759984"/>
          </a:xfrm>
        </p:grpSpPr>
        <p:sp>
          <p:nvSpPr>
            <p:cNvPr id="349" name="Google Shape;349;p7"/>
            <p:cNvSpPr/>
            <p:nvPr/>
          </p:nvSpPr>
          <p:spPr>
            <a:xfrm>
              <a:off x="747877" y="4960223"/>
              <a:ext cx="3565625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Transfer</a:t>
              </a:r>
              <a:r>
                <a:rPr lang="zh-CN" sz="16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Text Information and Categorical Variables into Dummies</a:t>
              </a:r>
              <a:endParaRPr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57115" y="5443248"/>
              <a:ext cx="34438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51" name="Google Shape;351;p7"/>
          <p:cNvSpPr/>
          <p:nvPr/>
        </p:nvSpPr>
        <p:spPr>
          <a:xfrm>
            <a:off x="7582967" y="2315311"/>
            <a:ext cx="32639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Remove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alt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observations </a:t>
            </a:r>
            <a:r>
              <a:rPr lang="en-US" altLang="zh-CN" sz="1600" dirty="0">
                <a:latin typeface="Twentieth Century"/>
                <a:ea typeface="Twentieth Century"/>
                <a:cs typeface="Twentieth Century"/>
                <a:sym typeface="Twentieth Century"/>
              </a:rPr>
              <a:t>if total # of N/A &lt; 5% </a:t>
            </a:r>
            <a:endParaRPr sz="16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2464118" y="4027309"/>
            <a:ext cx="37887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Mean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Based on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Neighborhoods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Houses 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Replace N.A for</a:t>
            </a:r>
            <a:r>
              <a:rPr lang="en-US" alt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Review Scores, Host Response Time/Rate,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Security Deposit and Cleaning Fee</a:t>
            </a:r>
            <a:endParaRPr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53" name="Google Shape;353;p7"/>
          <p:cNvGrpSpPr/>
          <p:nvPr/>
        </p:nvGrpSpPr>
        <p:grpSpPr>
          <a:xfrm>
            <a:off x="7582967" y="4098743"/>
            <a:ext cx="3443886" cy="784790"/>
            <a:chOff x="747877" y="4921919"/>
            <a:chExt cx="3443886" cy="784790"/>
          </a:xfrm>
        </p:grpSpPr>
        <p:sp>
          <p:nvSpPr>
            <p:cNvPr id="354" name="Google Shape;354;p7"/>
            <p:cNvSpPr/>
            <p:nvPr/>
          </p:nvSpPr>
          <p:spPr>
            <a:xfrm>
              <a:off x="747877" y="4921919"/>
              <a:ext cx="3443886" cy="784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1500" dirty="0">
                  <a:latin typeface="Twentieth Century"/>
                  <a:sym typeface="Twentieth Century"/>
                </a:rPr>
                <a:t>Shrink Geographic Scope of Beijing Dataset into </a:t>
              </a:r>
              <a:r>
                <a:rPr lang="en-US" sz="1500" b="1" dirty="0">
                  <a:latin typeface="Twentieth Century"/>
                  <a:sym typeface="Twentieth Century"/>
                </a:rPr>
                <a:t>‘5-Ring’ </a:t>
              </a:r>
              <a:r>
                <a:rPr lang="en-US" sz="1500" dirty="0">
                  <a:latin typeface="Twentieth Century"/>
                  <a:sym typeface="Twentieth Century"/>
                </a:rPr>
                <a:t>Areas, </a:t>
              </a:r>
              <a:r>
                <a:rPr lang="en-US" sz="1500" b="1" dirty="0">
                  <a:latin typeface="Twentieth Century"/>
                  <a:sym typeface="Twentieth Century"/>
                </a:rPr>
                <a:t>excludes Villages and Country</a:t>
              </a:r>
              <a:endParaRPr sz="1500" b="1" dirty="0">
                <a:latin typeface="Twentieth Century"/>
                <a:sym typeface="Twentieth Century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47877" y="5266228"/>
              <a:ext cx="344388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7"/>
          <p:cNvGrpSpPr/>
          <p:nvPr/>
        </p:nvGrpSpPr>
        <p:grpSpPr>
          <a:xfrm>
            <a:off x="6565691" y="2242314"/>
            <a:ext cx="794328" cy="794328"/>
            <a:chOff x="6910244" y="2010403"/>
            <a:chExt cx="794328" cy="794328"/>
          </a:xfrm>
        </p:grpSpPr>
        <p:sp>
          <p:nvSpPr>
            <p:cNvPr id="357" name="Google Shape;357;p7"/>
            <p:cNvSpPr/>
            <p:nvPr/>
          </p:nvSpPr>
          <p:spPr>
            <a:xfrm>
              <a:off x="6910244" y="2010403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152397" y="2196972"/>
              <a:ext cx="310024" cy="421190"/>
              <a:chOff x="6427788" y="3443287"/>
              <a:chExt cx="398463" cy="541338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6427788" y="3443287"/>
                <a:ext cx="398463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103" y="65"/>
                    </a:move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18"/>
                      <a:pt x="75" y="0"/>
                      <a:pt x="53" y="0"/>
                    </a:cubicBezTo>
                    <a:cubicBezTo>
                      <a:pt x="31" y="0"/>
                      <a:pt x="12" y="18"/>
                      <a:pt x="12" y="41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5"/>
                      <a:pt x="0" y="66"/>
                      <a:pt x="0" y="68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3"/>
                      <a:pt x="1" y="144"/>
                      <a:pt x="3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5" y="144"/>
                      <a:pt x="106" y="143"/>
                      <a:pt x="106" y="141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6"/>
                      <a:pt x="105" y="65"/>
                      <a:pt x="103" y="65"/>
                    </a:cubicBezTo>
                    <a:close/>
                    <a:moveTo>
                      <a:pt x="20" y="41"/>
                    </a:moveTo>
                    <a:cubicBezTo>
                      <a:pt x="20" y="23"/>
                      <a:pt x="35" y="8"/>
                      <a:pt x="53" y="8"/>
                    </a:cubicBezTo>
                    <a:cubicBezTo>
                      <a:pt x="71" y="8"/>
                      <a:pt x="86" y="23"/>
                      <a:pt x="86" y="41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20" y="65"/>
                      <a:pt x="20" y="65"/>
                      <a:pt x="20" y="65"/>
                    </a:cubicBezTo>
                    <a:lnTo>
                      <a:pt x="20" y="41"/>
                    </a:lnTo>
                    <a:close/>
                    <a:moveTo>
                      <a:pt x="98" y="136"/>
                    </a:moveTo>
                    <a:cubicBezTo>
                      <a:pt x="8" y="136"/>
                      <a:pt x="8" y="136"/>
                      <a:pt x="8" y="136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8" y="73"/>
                      <a:pt x="98" y="73"/>
                      <a:pt x="98" y="73"/>
                    </a:cubicBezTo>
                    <a:lnTo>
                      <a:pt x="98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592888" y="3770312"/>
                <a:ext cx="682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31" extrusionOk="0">
                    <a:moveTo>
                      <a:pt x="5" y="1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5"/>
                      <a:pt x="18" y="12"/>
                      <a:pt x="18" y="8"/>
                    </a:cubicBezTo>
                    <a:cubicBezTo>
                      <a:pt x="18" y="3"/>
                      <a:pt x="14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2" y="15"/>
                      <a:pt x="5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61" name="Google Shape;361;p7"/>
          <p:cNvGrpSpPr/>
          <p:nvPr/>
        </p:nvGrpSpPr>
        <p:grpSpPr>
          <a:xfrm>
            <a:off x="6584445" y="4077413"/>
            <a:ext cx="794328" cy="794328"/>
            <a:chOff x="1830244" y="4892149"/>
            <a:chExt cx="794328" cy="794328"/>
          </a:xfrm>
        </p:grpSpPr>
        <p:sp>
          <p:nvSpPr>
            <p:cNvPr id="362" name="Google Shape;362;p7"/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63" name="Google Shape;363;p7"/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64" name="Google Shape;364;p7"/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67" name="Google Shape;367;p7"/>
          <p:cNvGrpSpPr/>
          <p:nvPr/>
        </p:nvGrpSpPr>
        <p:grpSpPr>
          <a:xfrm>
            <a:off x="1485691" y="4077413"/>
            <a:ext cx="794328" cy="794328"/>
            <a:chOff x="6910244" y="3451276"/>
            <a:chExt cx="794328" cy="794328"/>
          </a:xfrm>
        </p:grpSpPr>
        <p:sp>
          <p:nvSpPr>
            <p:cNvPr id="368" name="Google Shape;368;p7"/>
            <p:cNvSpPr/>
            <p:nvPr/>
          </p:nvSpPr>
          <p:spPr>
            <a:xfrm>
              <a:off x="6910244" y="3451276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095580" y="3635375"/>
              <a:ext cx="423658" cy="426130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102" y="2"/>
                  </a:moveTo>
                  <a:cubicBezTo>
                    <a:pt x="77" y="0"/>
                    <a:pt x="56" y="19"/>
                    <a:pt x="54" y="44"/>
                  </a:cubicBezTo>
                  <a:cubicBezTo>
                    <a:pt x="54" y="54"/>
                    <a:pt x="56" y="63"/>
                    <a:pt x="61" y="7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73" y="85"/>
                    <a:pt x="84" y="91"/>
                    <a:pt x="96" y="92"/>
                  </a:cubicBezTo>
                  <a:cubicBezTo>
                    <a:pt x="121" y="93"/>
                    <a:pt x="142" y="74"/>
                    <a:pt x="144" y="50"/>
                  </a:cubicBezTo>
                  <a:cubicBezTo>
                    <a:pt x="145" y="25"/>
                    <a:pt x="127" y="3"/>
                    <a:pt x="102" y="2"/>
                  </a:cubicBezTo>
                  <a:close/>
                  <a:moveTo>
                    <a:pt x="136" y="49"/>
                  </a:moveTo>
                  <a:cubicBezTo>
                    <a:pt x="134" y="69"/>
                    <a:pt x="118" y="84"/>
                    <a:pt x="99" y="84"/>
                  </a:cubicBezTo>
                  <a:cubicBezTo>
                    <a:pt x="98" y="84"/>
                    <a:pt x="97" y="84"/>
                    <a:pt x="97" y="84"/>
                  </a:cubicBezTo>
                  <a:cubicBezTo>
                    <a:pt x="76" y="82"/>
                    <a:pt x="61" y="65"/>
                    <a:pt x="62" y="44"/>
                  </a:cubicBezTo>
                  <a:cubicBezTo>
                    <a:pt x="63" y="25"/>
                    <a:pt x="80" y="10"/>
                    <a:pt x="99" y="10"/>
                  </a:cubicBezTo>
                  <a:cubicBezTo>
                    <a:pt x="100" y="10"/>
                    <a:pt x="101" y="10"/>
                    <a:pt x="101" y="10"/>
                  </a:cubicBezTo>
                  <a:cubicBezTo>
                    <a:pt x="122" y="11"/>
                    <a:pt x="137" y="29"/>
                    <a:pt x="13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70" name="Google Shape;370;p7"/>
          <p:cNvGrpSpPr/>
          <p:nvPr/>
        </p:nvGrpSpPr>
        <p:grpSpPr>
          <a:xfrm>
            <a:off x="1485691" y="2242314"/>
            <a:ext cx="794328" cy="794328"/>
            <a:chOff x="1830244" y="2010403"/>
            <a:chExt cx="794328" cy="794328"/>
          </a:xfrm>
        </p:grpSpPr>
        <p:sp>
          <p:nvSpPr>
            <p:cNvPr id="371" name="Google Shape;371;p7"/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73" name="Google Shape;373;p7"/>
          <p:cNvSpPr/>
          <p:nvPr/>
        </p:nvSpPr>
        <p:spPr>
          <a:xfrm>
            <a:off x="4879150" y="519066"/>
            <a:ext cx="283610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Missing Values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7"/>
          <p:cNvCxnSpPr/>
          <p:nvPr/>
        </p:nvCxnSpPr>
        <p:spPr>
          <a:xfrm>
            <a:off x="5685936" y="141104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A2C13E18-4FFE-4802-AF35-CD3A87FDF2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D7D931-7FCF-4DF1-936C-D16A0B9E9B82}"/>
              </a:ext>
            </a:extLst>
          </p:cNvPr>
          <p:cNvSpPr/>
          <p:nvPr/>
        </p:nvSpPr>
        <p:spPr>
          <a:xfrm>
            <a:off x="1790700" y="1627816"/>
            <a:ext cx="3657600" cy="3657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32957" y="2614386"/>
            <a:ext cx="24054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2957" y="2297803"/>
            <a:ext cx="2405439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bg1"/>
                </a:solidFill>
                <a:latin typeface="Twentieth Century"/>
                <a:cs typeface="+mn-ea"/>
                <a:sym typeface="+mn-lt"/>
              </a:rPr>
              <a:t>Data Cleaning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3404250-6E4D-4D73-9F2C-87C112B80D67}"/>
              </a:ext>
            </a:extLst>
          </p:cNvPr>
          <p:cNvSpPr/>
          <p:nvPr/>
        </p:nvSpPr>
        <p:spPr>
          <a:xfrm>
            <a:off x="6096000" y="1627816"/>
            <a:ext cx="591207" cy="4571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3D6681-689E-491F-AE63-5805F4BC168C}"/>
              </a:ext>
            </a:extLst>
          </p:cNvPr>
          <p:cNvSpPr/>
          <p:nvPr/>
        </p:nvSpPr>
        <p:spPr>
          <a:xfrm rot="16200000">
            <a:off x="1083813" y="684307"/>
            <a:ext cx="1459493" cy="45719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5BB6088-0086-452E-A2F0-6F81141EC303}"/>
              </a:ext>
            </a:extLst>
          </p:cNvPr>
          <p:cNvSpPr/>
          <p:nvPr/>
        </p:nvSpPr>
        <p:spPr>
          <a:xfrm>
            <a:off x="10049744" y="5212081"/>
            <a:ext cx="2160000" cy="45719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5ACBF8-1168-4E14-A464-B6E546F7DAC8}"/>
              </a:ext>
            </a:extLst>
          </p:cNvPr>
          <p:cNvSpPr/>
          <p:nvPr/>
        </p:nvSpPr>
        <p:spPr>
          <a:xfrm>
            <a:off x="2814257" y="2862428"/>
            <a:ext cx="1642838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800" b="1" spc="300" dirty="0">
                <a:solidFill>
                  <a:schemeClr val="bg1"/>
                </a:solidFill>
                <a:latin typeface="Twentieth Century"/>
                <a:cs typeface="+mn-ea"/>
                <a:sym typeface="+mn-lt"/>
              </a:rPr>
              <a:t>Revised Data</a:t>
            </a:r>
            <a:endParaRPr lang="zh-CN" altLang="en-US" sz="2800" b="1" spc="300" dirty="0">
              <a:solidFill>
                <a:schemeClr val="bg1"/>
              </a:solidFill>
              <a:latin typeface="Twentieth Century"/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7BC267F-DE07-4B7A-8D66-A757FA7EEC7D}"/>
              </a:ext>
            </a:extLst>
          </p:cNvPr>
          <p:cNvGrpSpPr/>
          <p:nvPr/>
        </p:nvGrpSpPr>
        <p:grpSpPr>
          <a:xfrm>
            <a:off x="5947473" y="2117824"/>
            <a:ext cx="1490864" cy="1490864"/>
            <a:chOff x="635255" y="1683657"/>
            <a:chExt cx="1650054" cy="1650054"/>
          </a:xfrm>
        </p:grpSpPr>
        <p:sp>
          <p:nvSpPr>
            <p:cNvPr id="26" name="空心弧 25">
              <a:extLst>
                <a:ext uri="{FF2B5EF4-FFF2-40B4-BE49-F238E27FC236}">
                  <a16:creationId xmlns:a16="http://schemas.microsoft.com/office/drawing/2014/main" id="{BD771896-B603-421A-AF29-94571FB31DD3}"/>
                </a:ext>
              </a:extLst>
            </p:cNvPr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3517990"/>
                <a:gd name="adj2" fmla="val 10691500"/>
                <a:gd name="adj3" fmla="val 6227"/>
              </a:avLst>
            </a:prstGeom>
            <a:solidFill>
              <a:srgbClr val="242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CA8369A-DE90-447B-A937-55FA6CCEB7EA}"/>
                </a:ext>
              </a:extLst>
            </p:cNvPr>
            <p:cNvGrpSpPr/>
            <p:nvPr/>
          </p:nvGrpSpPr>
          <p:grpSpPr>
            <a:xfrm>
              <a:off x="1012598" y="2267783"/>
              <a:ext cx="1028992" cy="579088"/>
              <a:chOff x="1488957" y="2602331"/>
              <a:chExt cx="1028992" cy="57908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013FF10-4F54-48D3-B922-8D2AFBA8CBB4}"/>
                  </a:ext>
                </a:extLst>
              </p:cNvPr>
              <p:cNvSpPr/>
              <p:nvPr/>
            </p:nvSpPr>
            <p:spPr>
              <a:xfrm>
                <a:off x="1488957" y="2602331"/>
                <a:ext cx="710022" cy="579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latin typeface="Twentieth Century"/>
                    <a:cs typeface="+mn-ea"/>
                    <a:sym typeface="+mn-lt"/>
                  </a:rPr>
                  <a:t>0.1</a:t>
                </a:r>
                <a:endParaRPr kumimoji="0" lang="en-US" altLang="zh-CN" sz="2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entieth Century"/>
                  <a:cs typeface="+mn-ea"/>
                  <a:sym typeface="+mn-lt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8E3E403-730D-48BD-9FCE-4EDD22E18EFA}"/>
                  </a:ext>
                </a:extLst>
              </p:cNvPr>
              <p:cNvSpPr/>
              <p:nvPr/>
            </p:nvSpPr>
            <p:spPr>
              <a:xfrm>
                <a:off x="2123728" y="2724127"/>
                <a:ext cx="394221" cy="374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%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873DF16-E369-4B24-8C4C-5196A75C9985}"/>
              </a:ext>
            </a:extLst>
          </p:cNvPr>
          <p:cNvGrpSpPr/>
          <p:nvPr/>
        </p:nvGrpSpPr>
        <p:grpSpPr>
          <a:xfrm>
            <a:off x="8011868" y="2117824"/>
            <a:ext cx="1490864" cy="1490864"/>
            <a:chOff x="635255" y="1683657"/>
            <a:chExt cx="1650054" cy="1650054"/>
          </a:xfrm>
        </p:grpSpPr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16519A17-F203-413F-BAC5-C960144806F7}"/>
                </a:ext>
              </a:extLst>
            </p:cNvPr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5650879"/>
                <a:gd name="adj2" fmla="val 10691500"/>
                <a:gd name="adj3" fmla="val 6227"/>
              </a:avLst>
            </a:prstGeom>
            <a:solidFill>
              <a:srgbClr val="242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972F27F-5DF6-434C-B60C-D8AE8060EE69}"/>
                </a:ext>
              </a:extLst>
            </p:cNvPr>
            <p:cNvGrpSpPr/>
            <p:nvPr/>
          </p:nvGrpSpPr>
          <p:grpSpPr>
            <a:xfrm>
              <a:off x="1070816" y="2227885"/>
              <a:ext cx="970774" cy="647215"/>
              <a:chOff x="1547175" y="2562433"/>
              <a:chExt cx="970774" cy="64721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6B3F3C4-1B22-4D76-A45D-0F82C38A5220}"/>
                  </a:ext>
                </a:extLst>
              </p:cNvPr>
              <p:cNvSpPr/>
              <p:nvPr/>
            </p:nvSpPr>
            <p:spPr>
              <a:xfrm>
                <a:off x="1547175" y="2562433"/>
                <a:ext cx="665668" cy="647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3200" dirty="0">
                    <a:latin typeface="Twentieth Century"/>
                    <a:cs typeface="+mn-ea"/>
                    <a:sym typeface="+mn-lt"/>
                  </a:rPr>
                  <a:t>42</a:t>
                </a:r>
                <a:endParaRPr kumimoji="0" lang="en-US" altLang="zh-CN" sz="3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wentieth Century"/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781E8EF-74A6-4616-93A9-E91FDC8BC845}"/>
                  </a:ext>
                </a:extLst>
              </p:cNvPr>
              <p:cNvSpPr/>
              <p:nvPr/>
            </p:nvSpPr>
            <p:spPr>
              <a:xfrm>
                <a:off x="2123728" y="2724127"/>
                <a:ext cx="394221" cy="374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%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B2ACEDC-9163-4964-BCA1-B5E3009EF7A7}"/>
              </a:ext>
            </a:extLst>
          </p:cNvPr>
          <p:cNvGrpSpPr/>
          <p:nvPr/>
        </p:nvGrpSpPr>
        <p:grpSpPr>
          <a:xfrm>
            <a:off x="10076263" y="2117824"/>
            <a:ext cx="1490864" cy="1490864"/>
            <a:chOff x="635255" y="1683657"/>
            <a:chExt cx="1650054" cy="1650054"/>
          </a:xfrm>
        </p:grpSpPr>
        <p:sp>
          <p:nvSpPr>
            <p:cNvPr id="38" name="空心弧 37">
              <a:extLst>
                <a:ext uri="{FF2B5EF4-FFF2-40B4-BE49-F238E27FC236}">
                  <a16:creationId xmlns:a16="http://schemas.microsoft.com/office/drawing/2014/main" id="{2B2EB45C-6A87-4523-A377-B0EAA6AD9D0A}"/>
                </a:ext>
              </a:extLst>
            </p:cNvPr>
            <p:cNvSpPr/>
            <p:nvPr/>
          </p:nvSpPr>
          <p:spPr>
            <a:xfrm>
              <a:off x="635255" y="1683657"/>
              <a:ext cx="1650054" cy="1650054"/>
            </a:xfrm>
            <a:prstGeom prst="blockArc">
              <a:avLst>
                <a:gd name="adj1" fmla="val 19498456"/>
                <a:gd name="adj2" fmla="val 10691500"/>
                <a:gd name="adj3" fmla="val 6227"/>
              </a:avLst>
            </a:prstGeom>
            <a:solidFill>
              <a:srgbClr val="242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FB6AA07-B481-4A83-82B5-6819912F4F62}"/>
                </a:ext>
              </a:extLst>
            </p:cNvPr>
            <p:cNvGrpSpPr/>
            <p:nvPr/>
          </p:nvGrpSpPr>
          <p:grpSpPr>
            <a:xfrm>
              <a:off x="1070816" y="2233720"/>
              <a:ext cx="970774" cy="647216"/>
              <a:chOff x="1547175" y="2568268"/>
              <a:chExt cx="970774" cy="647216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6A4263D-236A-403E-964C-27232D2A1A36}"/>
                  </a:ext>
                </a:extLst>
              </p:cNvPr>
              <p:cNvSpPr/>
              <p:nvPr/>
            </p:nvSpPr>
            <p:spPr>
              <a:xfrm>
                <a:off x="1547175" y="2568268"/>
                <a:ext cx="665668" cy="647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Tx/>
                  <a:defRPr/>
                </a:pPr>
                <a:r>
                  <a:rPr lang="en-US" altLang="zh-CN" sz="3200" dirty="0">
                    <a:latin typeface="Twentieth Century"/>
                    <a:cs typeface="+mn-ea"/>
                    <a:sym typeface="+mn-lt"/>
                  </a:rPr>
                  <a:t>60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F6F9394-CB56-497B-B8CF-BBF21DA08141}"/>
                  </a:ext>
                </a:extLst>
              </p:cNvPr>
              <p:cNvSpPr/>
              <p:nvPr/>
            </p:nvSpPr>
            <p:spPr>
              <a:xfrm>
                <a:off x="2123728" y="2724127"/>
                <a:ext cx="394221" cy="374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cs typeface="+mn-ea"/>
                    <a:sym typeface="+mn-lt"/>
                  </a:rPr>
                  <a:t>%</a:t>
                </a: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C24ECC4-3C57-436B-A149-B06685637B57}"/>
              </a:ext>
            </a:extLst>
          </p:cNvPr>
          <p:cNvGrpSpPr/>
          <p:nvPr/>
        </p:nvGrpSpPr>
        <p:grpSpPr>
          <a:xfrm>
            <a:off x="6092580" y="3900694"/>
            <a:ext cx="4529037" cy="1026691"/>
            <a:chOff x="4787902" y="4389970"/>
            <a:chExt cx="4529037" cy="1026691"/>
          </a:xfrm>
        </p:grpSpPr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8FF3DDC3-EB3C-4126-95A0-3FE494A838A6}"/>
                </a:ext>
              </a:extLst>
            </p:cNvPr>
            <p:cNvSpPr txBox="1"/>
            <p:nvPr/>
          </p:nvSpPr>
          <p:spPr>
            <a:xfrm>
              <a:off x="4858366" y="4389970"/>
              <a:ext cx="4458573" cy="102669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Boston Listings Data </a:t>
              </a:r>
              <a:r>
                <a:rPr lang="en-US" altLang="zh-CN" sz="1600" b="1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– 0.1% </a:t>
              </a: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less observations</a:t>
              </a:r>
              <a:b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</a:b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Beijing Listings Data </a:t>
              </a:r>
              <a:r>
                <a:rPr lang="en-US" altLang="zh-CN" sz="1600" b="1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– 42% </a:t>
              </a: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less observations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Variables – From </a:t>
              </a:r>
              <a:r>
                <a:rPr lang="en-US" altLang="zh-CN" sz="1600" b="1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106 to 42 </a:t>
              </a:r>
              <a:r>
                <a:rPr lang="en-US" altLang="zh-CN" sz="1600" dirty="0">
                  <a:solidFill>
                    <a:schemeClr val="tx1">
                      <a:alpha val="70000"/>
                    </a:schemeClr>
                  </a:solidFill>
                  <a:latin typeface="Twentieth Century"/>
                  <a:cs typeface="+mn-ea"/>
                  <a:sym typeface="+mn-lt"/>
                </a:rPr>
                <a:t>variables</a:t>
              </a:r>
              <a:endParaRPr lang="zh-CN" altLang="en-US" sz="1600" dirty="0">
                <a:solidFill>
                  <a:schemeClr val="tx1">
                    <a:alpha val="70000"/>
                  </a:schemeClr>
                </a:solidFill>
                <a:latin typeface="Twentieth Century"/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4623407-CC56-4445-A16E-ACD0B5E4D486}"/>
                </a:ext>
              </a:extLst>
            </p:cNvPr>
            <p:cNvGrpSpPr/>
            <p:nvPr/>
          </p:nvGrpSpPr>
          <p:grpSpPr>
            <a:xfrm>
              <a:off x="4787902" y="4629150"/>
              <a:ext cx="2256735" cy="594254"/>
              <a:chOff x="4787902" y="4629150"/>
              <a:chExt cx="2256735" cy="594254"/>
            </a:xfrm>
          </p:grpSpPr>
          <p:sp>
            <p:nvSpPr>
              <p:cNvPr id="45" name="TextBox 17">
                <a:extLst>
                  <a:ext uri="{FF2B5EF4-FFF2-40B4-BE49-F238E27FC236}">
                    <a16:creationId xmlns:a16="http://schemas.microsoft.com/office/drawing/2014/main" id="{394A1C5E-6262-4EB0-B515-BBE283B637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902" y="4629150"/>
                <a:ext cx="2256735" cy="286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Montserrat Light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ontserrat Light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ontserrat Light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ontserrat Light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ontserrat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endParaRPr lang="zh-CN" altLang="en-US" b="1" spc="300" dirty="0"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46" name="TextBox 19">
                <a:extLst>
                  <a:ext uri="{FF2B5EF4-FFF2-40B4-BE49-F238E27FC236}">
                    <a16:creationId xmlns:a16="http://schemas.microsoft.com/office/drawing/2014/main" id="{35BB9177-720B-42A3-8AB7-5B42DF032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7902" y="4964872"/>
                <a:ext cx="2256735" cy="258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Montserrat Light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ontserrat Light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ontserrat Light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ontserrat Light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ontserrat Light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ontserrat Light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endParaRPr lang="en-US" altLang="zh-CN" sz="1200" dirty="0">
                  <a:solidFill>
                    <a:schemeClr val="tx1">
                      <a:alpha val="70000"/>
                    </a:schemeClr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09 0.11111 L 4.375E-6 7.40741E-7 " pathEditMode="relative" rAng="0" ptsTypes="AA">
                                          <p:cBhvr>
                                            <p:cTn id="54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-5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8" grpId="0"/>
          <p:bldP spid="24" grpId="0" animBg="1"/>
          <p:bldP spid="29" grpId="0" animBg="1"/>
          <p:bldP spid="30" grpId="0" animBg="1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09 0.11111 L 4.375E-6 7.40741E-7 " pathEditMode="relative" rAng="0" ptsTypes="AA">
                                          <p:cBhvr>
                                            <p:cTn id="54" dur="1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-5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8" grpId="0"/>
          <p:bldP spid="24" grpId="0" animBg="1"/>
          <p:bldP spid="29" grpId="0" animBg="1"/>
          <p:bldP spid="30" grpId="0" animBg="1"/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83"/>
          <p:cNvCxnSpPr/>
          <p:nvPr/>
        </p:nvCxnSpPr>
        <p:spPr>
          <a:xfrm>
            <a:off x="4995333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83"/>
          <p:cNvSpPr/>
          <p:nvPr/>
        </p:nvSpPr>
        <p:spPr>
          <a:xfrm>
            <a:off x="4927600" y="803574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p83"/>
          <p:cNvSpPr/>
          <p:nvPr/>
        </p:nvSpPr>
        <p:spPr>
          <a:xfrm>
            <a:off x="4927600" y="4962855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2" name="Google Shape;382;p83"/>
          <p:cNvSpPr/>
          <p:nvPr/>
        </p:nvSpPr>
        <p:spPr>
          <a:xfrm>
            <a:off x="4192557" y="734229"/>
            <a:ext cx="7011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r>
              <a:rPr lang="en-US" altLang="zh-CN" sz="1400" b="1" i="0" u="none" strike="noStrike" cap="none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 sz="1400" b="0" i="0" u="none" strike="noStrike" cap="none" dirty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3" name="Google Shape;383;p83"/>
          <p:cNvSpPr/>
          <p:nvPr/>
        </p:nvSpPr>
        <p:spPr>
          <a:xfrm>
            <a:off x="4250612" y="4897317"/>
            <a:ext cx="7447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2019</a:t>
            </a:r>
            <a:endParaRPr sz="14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4" name="Google Shape;384;p83"/>
          <p:cNvSpPr/>
          <p:nvPr/>
        </p:nvSpPr>
        <p:spPr>
          <a:xfrm>
            <a:off x="979807" y="3626126"/>
            <a:ext cx="2476412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Measured by the number of comments made by customers.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5" name="Google Shape;385;p83"/>
          <p:cNvSpPr/>
          <p:nvPr/>
        </p:nvSpPr>
        <p:spPr>
          <a:xfrm>
            <a:off x="960727" y="1869559"/>
            <a:ext cx="281117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Popularity of Airbnb Across Years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3"/>
          <p:cNvSpPr/>
          <p:nvPr/>
        </p:nvSpPr>
        <p:spPr>
          <a:xfrm>
            <a:off x="1056153" y="4525168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5792" y="89470"/>
            <a:ext cx="5027369" cy="31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793" y="3375274"/>
            <a:ext cx="5027368" cy="31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1922" y="635619"/>
            <a:ext cx="2095500" cy="57064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95" name="Google Shape;395;p84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6" name="Google Shape;396;p84"/>
          <p:cNvSpPr/>
          <p:nvPr/>
        </p:nvSpPr>
        <p:spPr>
          <a:xfrm>
            <a:off x="2951918" y="645969"/>
            <a:ext cx="2095500" cy="5695196"/>
          </a:xfrm>
          <a:prstGeom prst="rect">
            <a:avLst/>
          </a:prstGeom>
          <a:solidFill>
            <a:srgbClr val="E06666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999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84"/>
          <p:cNvSpPr txBox="1"/>
          <p:nvPr/>
        </p:nvSpPr>
        <p:spPr>
          <a:xfrm>
            <a:off x="3551583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84"/>
          <p:cNvSpPr/>
          <p:nvPr/>
        </p:nvSpPr>
        <p:spPr>
          <a:xfrm>
            <a:off x="4405556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9" name="Google Shape;399;p84"/>
          <p:cNvSpPr/>
          <p:nvPr/>
        </p:nvSpPr>
        <p:spPr>
          <a:xfrm>
            <a:off x="648740" y="3565650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935" y="635618"/>
            <a:ext cx="5654036" cy="57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4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&amp; # of Listings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5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648740" y="3565650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85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&amp; # of Listings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8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0066" y="635619"/>
            <a:ext cx="2093976" cy="569671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3" name="Google Shape;413;p85"/>
          <p:cNvSpPr/>
          <p:nvPr/>
        </p:nvSpPr>
        <p:spPr>
          <a:xfrm>
            <a:off x="2950067" y="635579"/>
            <a:ext cx="2093976" cy="5696712"/>
          </a:xfrm>
          <a:prstGeom prst="rect">
            <a:avLst/>
          </a:prstGeom>
          <a:solidFill>
            <a:srgbClr val="262626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85"/>
          <p:cNvPicPr preferRelativeResize="0"/>
          <p:nvPr/>
        </p:nvPicPr>
        <p:blipFill rotWithShape="1">
          <a:blip r:embed="rId4">
            <a:alphaModFix/>
          </a:blip>
          <a:srcRect r="46339"/>
          <a:stretch/>
        </p:blipFill>
        <p:spPr>
          <a:xfrm>
            <a:off x="5259261" y="94458"/>
            <a:ext cx="4878654" cy="49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5"/>
          <p:cNvPicPr preferRelativeResize="0"/>
          <p:nvPr/>
        </p:nvPicPr>
        <p:blipFill rotWithShape="1">
          <a:blip r:embed="rId5">
            <a:alphaModFix/>
          </a:blip>
          <a:srcRect l="2983" t="18301" r="34620" b="21192"/>
          <a:stretch/>
        </p:blipFill>
        <p:spPr>
          <a:xfrm>
            <a:off x="5213805" y="3738285"/>
            <a:ext cx="2564296" cy="276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5"/>
          <p:cNvPicPr preferRelativeResize="0"/>
          <p:nvPr/>
        </p:nvPicPr>
        <p:blipFill rotWithShape="1">
          <a:blip r:embed="rId6">
            <a:alphaModFix/>
          </a:blip>
          <a:srcRect t="46745" r="9853"/>
          <a:stretch/>
        </p:blipFill>
        <p:spPr>
          <a:xfrm>
            <a:off x="7475589" y="3902765"/>
            <a:ext cx="1516015" cy="237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5736" y="4000984"/>
            <a:ext cx="1681718" cy="2379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97;p84">
            <a:extLst>
              <a:ext uri="{FF2B5EF4-FFF2-40B4-BE49-F238E27FC236}">
                <a16:creationId xmlns:a16="http://schemas.microsoft.com/office/drawing/2014/main" id="{8EB66DFA-D318-4D25-B1FC-FF66419E69B4}"/>
              </a:ext>
            </a:extLst>
          </p:cNvPr>
          <p:cNvSpPr txBox="1"/>
          <p:nvPr/>
        </p:nvSpPr>
        <p:spPr>
          <a:xfrm>
            <a:off x="3551583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altLang="zh-CN" sz="2667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398;p84">
            <a:extLst>
              <a:ext uri="{FF2B5EF4-FFF2-40B4-BE49-F238E27FC236}">
                <a16:creationId xmlns:a16="http://schemas.microsoft.com/office/drawing/2014/main" id="{E6C88451-0FF7-4462-9078-A8C63DE19B6E}"/>
              </a:ext>
            </a:extLst>
          </p:cNvPr>
          <p:cNvSpPr/>
          <p:nvPr/>
        </p:nvSpPr>
        <p:spPr>
          <a:xfrm>
            <a:off x="4405556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1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7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the Weeks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7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87"/>
          <p:cNvSpPr txBox="1"/>
          <p:nvPr/>
        </p:nvSpPr>
        <p:spPr>
          <a:xfrm>
            <a:off x="238542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638" y="784945"/>
            <a:ext cx="8494438" cy="520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6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the Weeks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6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86"/>
          <p:cNvPicPr preferRelativeResize="0"/>
          <p:nvPr/>
        </p:nvPicPr>
        <p:blipFill rotWithShape="1">
          <a:blip r:embed="rId3">
            <a:alphaModFix/>
          </a:blip>
          <a:srcRect t="551"/>
          <a:stretch/>
        </p:blipFill>
        <p:spPr>
          <a:xfrm>
            <a:off x="3405865" y="841513"/>
            <a:ext cx="8408499" cy="52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6"/>
          <p:cNvSpPr txBox="1"/>
          <p:nvPr/>
        </p:nvSpPr>
        <p:spPr>
          <a:xfrm>
            <a:off x="212038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9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Seasons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9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89"/>
          <p:cNvSpPr txBox="1"/>
          <p:nvPr/>
        </p:nvSpPr>
        <p:spPr>
          <a:xfrm>
            <a:off x="212038" y="3080319"/>
            <a:ext cx="1490866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1" name="Google Shape;451;p89"/>
          <p:cNvPicPr preferRelativeResize="0"/>
          <p:nvPr/>
        </p:nvPicPr>
        <p:blipFill rotWithShape="1">
          <a:blip r:embed="rId3">
            <a:alphaModFix/>
          </a:blip>
          <a:srcRect t="1332"/>
          <a:stretch/>
        </p:blipFill>
        <p:spPr>
          <a:xfrm>
            <a:off x="3145536" y="675861"/>
            <a:ext cx="8686800" cy="536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633976" y="5203776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 Problems &amp;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Methods</a:t>
            </a:r>
            <a:endParaRPr sz="16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4" name="Google Shape;174;p2"/>
          <p:cNvGrpSpPr/>
          <p:nvPr/>
        </p:nvGrpSpPr>
        <p:grpSpPr>
          <a:xfrm>
            <a:off x="4275314" y="4186335"/>
            <a:ext cx="794480" cy="794480"/>
            <a:chOff x="4275314" y="4186335"/>
            <a:chExt cx="794480" cy="794480"/>
          </a:xfrm>
        </p:grpSpPr>
        <p:sp>
          <p:nvSpPr>
            <p:cNvPr id="175" name="Google Shape;175;p2"/>
            <p:cNvSpPr/>
            <p:nvPr/>
          </p:nvSpPr>
          <p:spPr>
            <a:xfrm>
              <a:off x="4275314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76" name="Google Shape;176;p2"/>
            <p:cNvGrpSpPr/>
            <p:nvPr/>
          </p:nvGrpSpPr>
          <p:grpSpPr>
            <a:xfrm>
              <a:off x="4549259" y="4418995"/>
              <a:ext cx="246590" cy="329160"/>
              <a:chOff x="1675136" y="4046167"/>
              <a:chExt cx="289869" cy="386932"/>
            </a:xfrm>
          </p:grpSpPr>
          <p:sp>
            <p:nvSpPr>
              <p:cNvPr id="177" name="Google Shape;177;p2"/>
              <p:cNvSpPr/>
              <p:nvPr/>
            </p:nvSpPr>
            <p:spPr>
              <a:xfrm>
                <a:off x="1747108" y="4118799"/>
                <a:ext cx="145265" cy="14526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675136" y="4046167"/>
                <a:ext cx="289869" cy="38693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79" name="Google Shape;179;p2"/>
          <p:cNvGrpSpPr/>
          <p:nvPr/>
        </p:nvGrpSpPr>
        <p:grpSpPr>
          <a:xfrm>
            <a:off x="9969099" y="4186335"/>
            <a:ext cx="794480" cy="794480"/>
            <a:chOff x="9969099" y="4186335"/>
            <a:chExt cx="794480" cy="794480"/>
          </a:xfrm>
        </p:grpSpPr>
        <p:sp>
          <p:nvSpPr>
            <p:cNvPr id="180" name="Google Shape;180;p2"/>
            <p:cNvSpPr/>
            <p:nvPr/>
          </p:nvSpPr>
          <p:spPr>
            <a:xfrm>
              <a:off x="9969099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81" name="Google Shape;181;p2"/>
            <p:cNvGrpSpPr/>
            <p:nvPr/>
          </p:nvGrpSpPr>
          <p:grpSpPr>
            <a:xfrm>
              <a:off x="10202040" y="4419276"/>
              <a:ext cx="328598" cy="328598"/>
              <a:chOff x="3945229" y="2500418"/>
              <a:chExt cx="386272" cy="386272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3945229" y="2500418"/>
                <a:ext cx="386272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101718" y="2560506"/>
                <a:ext cx="91120" cy="9046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84" name="Google Shape;184;p2"/>
          <p:cNvGrpSpPr/>
          <p:nvPr/>
        </p:nvGrpSpPr>
        <p:grpSpPr>
          <a:xfrm>
            <a:off x="7122207" y="4186335"/>
            <a:ext cx="794480" cy="794480"/>
            <a:chOff x="7122207" y="4186335"/>
            <a:chExt cx="794480" cy="794480"/>
          </a:xfrm>
        </p:grpSpPr>
        <p:sp>
          <p:nvSpPr>
            <p:cNvPr id="185" name="Google Shape;185;p2"/>
            <p:cNvSpPr/>
            <p:nvPr/>
          </p:nvSpPr>
          <p:spPr>
            <a:xfrm>
              <a:off x="7122207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86" name="Google Shape;186;p2"/>
            <p:cNvGrpSpPr/>
            <p:nvPr/>
          </p:nvGrpSpPr>
          <p:grpSpPr>
            <a:xfrm>
              <a:off x="7354867" y="4419276"/>
              <a:ext cx="329160" cy="328598"/>
              <a:chOff x="3172025" y="2500418"/>
              <a:chExt cx="386932" cy="386272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3172025" y="2500418"/>
                <a:ext cx="386932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413692" y="2548620"/>
                <a:ext cx="96403" cy="964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33" extrusionOk="0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89" name="Google Shape;189;p2"/>
          <p:cNvGrpSpPr/>
          <p:nvPr/>
        </p:nvGrpSpPr>
        <p:grpSpPr>
          <a:xfrm>
            <a:off x="1428421" y="4186335"/>
            <a:ext cx="794480" cy="794480"/>
            <a:chOff x="1428421" y="4186335"/>
            <a:chExt cx="794480" cy="794480"/>
          </a:xfrm>
        </p:grpSpPr>
        <p:sp>
          <p:nvSpPr>
            <p:cNvPr id="190" name="Google Shape;190;p2"/>
            <p:cNvSpPr/>
            <p:nvPr/>
          </p:nvSpPr>
          <p:spPr>
            <a:xfrm>
              <a:off x="1428421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1" name="Google Shape;191;p2"/>
            <p:cNvGrpSpPr/>
            <p:nvPr/>
          </p:nvGrpSpPr>
          <p:grpSpPr>
            <a:xfrm>
              <a:off x="1681864" y="4419276"/>
              <a:ext cx="287594" cy="328598"/>
              <a:chOff x="1650708" y="2500418"/>
              <a:chExt cx="338071" cy="386272"/>
            </a:xfrm>
          </p:grpSpPr>
          <p:sp>
            <p:nvSpPr>
              <p:cNvPr id="192" name="Google Shape;192;p2"/>
              <p:cNvSpPr/>
              <p:nvPr/>
            </p:nvSpPr>
            <p:spPr>
              <a:xfrm>
                <a:off x="1650708" y="2500418"/>
                <a:ext cx="338071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723338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795970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867943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196" name="Google Shape;196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</p:pic>
      <p:sp>
        <p:nvSpPr>
          <p:cNvPr id="197" name="Google Shape;197;p2"/>
          <p:cNvSpPr txBox="1"/>
          <p:nvPr/>
        </p:nvSpPr>
        <p:spPr>
          <a:xfrm>
            <a:off x="5034386" y="1556530"/>
            <a:ext cx="218121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3480869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6327761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Pricing Modeling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Text Analysis</a:t>
            </a:r>
            <a:endParaRPr/>
          </a:p>
        </p:txBody>
      </p:sp>
      <p:sp>
        <p:nvSpPr>
          <p:cNvPr id="200" name="Google Shape;200;p2"/>
          <p:cNvSpPr/>
          <p:nvPr/>
        </p:nvSpPr>
        <p:spPr>
          <a:xfrm>
            <a:off x="9220994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8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Seasons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8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88"/>
          <p:cNvSpPr txBox="1"/>
          <p:nvPr/>
        </p:nvSpPr>
        <p:spPr>
          <a:xfrm>
            <a:off x="212038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3" name="Google Shape;44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1666" y="602677"/>
            <a:ext cx="8685486" cy="537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Google Shape;300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82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Price Modeling</a:t>
            </a:r>
            <a:endParaRPr dirty="0"/>
          </a:p>
        </p:txBody>
      </p:sp>
      <p:cxnSp>
        <p:nvCxnSpPr>
          <p:cNvPr id="302" name="Google Shape;302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03" name="Google Shape;303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 dirty="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lang="en-US" altLang="zh-CN" sz="4000" b="0" i="0" u="none" strike="noStrike" cap="none" dirty="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sz="4000" b="0" i="0" u="none" strike="noStrike" cap="none" dirty="0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275808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98658C1E-0CE9-40F6-941D-2C90884D3AC8}"/>
              </a:ext>
            </a:extLst>
          </p:cNvPr>
          <p:cNvGrpSpPr/>
          <p:nvPr/>
        </p:nvGrpSpPr>
        <p:grpSpPr>
          <a:xfrm>
            <a:off x="380122" y="2916044"/>
            <a:ext cx="2566987" cy="828967"/>
            <a:chOff x="947738" y="3170102"/>
            <a:chExt cx="2566987" cy="8289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0DC726-5F7C-42AA-A68F-116F6EE5CF86}"/>
                </a:ext>
              </a:extLst>
            </p:cNvPr>
            <p:cNvSpPr txBox="1"/>
            <p:nvPr/>
          </p:nvSpPr>
          <p:spPr>
            <a:xfrm>
              <a:off x="1079082" y="3170102"/>
              <a:ext cx="1714500" cy="369332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en-US" altLang="zh-CN" sz="2000" b="1" spc="300" dirty="0">
                  <a:cs typeface="+mn-ea"/>
                  <a:sym typeface="+mn-lt"/>
                </a:rPr>
                <a:t>Boruta</a:t>
              </a:r>
              <a:endParaRPr lang="zh-CN" altLang="en-US" sz="2000" b="1" spc="300" dirty="0">
                <a:cs typeface="+mn-ea"/>
                <a:sym typeface="+mn-lt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6966B243-FB6A-42AB-A207-F223BCE327A9}"/>
                </a:ext>
              </a:extLst>
            </p:cNvPr>
            <p:cNvSpPr txBox="1"/>
            <p:nvPr/>
          </p:nvSpPr>
          <p:spPr>
            <a:xfrm>
              <a:off x="947738" y="3574337"/>
              <a:ext cx="2566987" cy="424732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rgbClr val="E06666">
                      <a:alpha val="80000"/>
                    </a:srgbClr>
                  </a:solidFill>
                  <a:cs typeface="+mn-ea"/>
                  <a:sym typeface="+mn-lt"/>
                </a:rPr>
                <a:t>Feature Selection</a:t>
              </a:r>
              <a:endParaRPr lang="zh-CN" altLang="en-US" sz="2400" b="1" dirty="0">
                <a:solidFill>
                  <a:srgbClr val="E06666">
                    <a:alpha val="8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B3C3AC82-385B-4E8C-BB44-BC4C7638853A}"/>
              </a:ext>
            </a:extLst>
          </p:cNvPr>
          <p:cNvSpPr/>
          <p:nvPr/>
        </p:nvSpPr>
        <p:spPr>
          <a:xfrm>
            <a:off x="5067299" y="-549167"/>
            <a:ext cx="478540" cy="4125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A4BAC2D-C0C9-4E60-B95E-AD76E5BCABB4}"/>
              </a:ext>
            </a:extLst>
          </p:cNvPr>
          <p:cNvSpPr/>
          <p:nvPr/>
        </p:nvSpPr>
        <p:spPr>
          <a:xfrm>
            <a:off x="1068251" y="3884100"/>
            <a:ext cx="1190727" cy="172635"/>
          </a:xfrm>
          <a:prstGeom prst="rect">
            <a:avLst/>
          </a:prstGeom>
          <a:solidFill>
            <a:srgbClr val="242527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97DC15-D007-4D4F-9222-2DAB130157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8882FD-2DA3-4F84-9302-BB5844627B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44547B-F1EA-4291-9EDD-4625EAD136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9FC220-D5AC-4C2E-81CC-F461EBDFE1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B88330-00D3-4961-81C5-BBDCA348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8651"/>
            <a:ext cx="8758116" cy="49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802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03 -0.00023 L -0.00013 -0.00023 " pathEditMode="fixed" rAng="0" ptsTypes="AA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703 -0.00023 L -0.00013 -0.00023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6" grpId="0" animBg="1"/>
      <p:bldP spid="6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948B311B-B7EC-4C06-A797-FFC1CF1CB4BD}"/>
              </a:ext>
            </a:extLst>
          </p:cNvPr>
          <p:cNvSpPr/>
          <p:nvPr/>
        </p:nvSpPr>
        <p:spPr>
          <a:xfrm>
            <a:off x="7584000" y="2283989"/>
            <a:ext cx="2304000" cy="232763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FE0979B-6362-4093-BAC2-8C8C0A56A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1B719253-57B4-49EF-85B3-B58C115EC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7" name="图片占位符 46">
            <a:extLst>
              <a:ext uri="{FF2B5EF4-FFF2-40B4-BE49-F238E27FC236}">
                <a16:creationId xmlns:a16="http://schemas.microsoft.com/office/drawing/2014/main" id="{C3B16AB8-07E3-47A5-BDDB-E5C325DC40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8D7F8988-9CD3-43CA-B017-E17AECB0DD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AC81B907-F938-406B-B4D0-4DE894DE0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Shape 1906">
            <a:extLst>
              <a:ext uri="{FF2B5EF4-FFF2-40B4-BE49-F238E27FC236}">
                <a16:creationId xmlns:a16="http://schemas.microsoft.com/office/drawing/2014/main" id="{BD11CDDA-CDE1-4BEE-A885-DC5A51E4FD3C}"/>
              </a:ext>
            </a:extLst>
          </p:cNvPr>
          <p:cNvSpPr/>
          <p:nvPr/>
        </p:nvSpPr>
        <p:spPr>
          <a:xfrm>
            <a:off x="1375734" y="1591959"/>
            <a:ext cx="4446730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lvl="0" defTabSz="412750" hangingPunct="0"/>
            <a:r>
              <a:rPr lang="en-US" altLang="zh-CN" sz="3200" b="1" kern="0" dirty="0">
                <a:solidFill>
                  <a:srgbClr val="E06666"/>
                </a:solidFill>
                <a:cs typeface="+mn-ea"/>
                <a:sym typeface="+mn-lt"/>
              </a:rPr>
              <a:t>Important Variables 01</a:t>
            </a:r>
            <a:endParaRPr lang="zh-CN" altLang="en-US" sz="3200" b="1" kern="0" dirty="0">
              <a:solidFill>
                <a:srgbClr val="E06666"/>
              </a:solidFill>
              <a:cs typeface="+mn-ea"/>
              <a:sym typeface="+mn-lt"/>
            </a:endParaRPr>
          </a:p>
        </p:txBody>
      </p:sp>
      <p:sp>
        <p:nvSpPr>
          <p:cNvPr id="59" name="Shape 1907">
            <a:extLst>
              <a:ext uri="{FF2B5EF4-FFF2-40B4-BE49-F238E27FC236}">
                <a16:creationId xmlns:a16="http://schemas.microsoft.com/office/drawing/2014/main" id="{BD683190-7A5D-4F3D-B890-A1C9BBB43E36}"/>
              </a:ext>
            </a:extLst>
          </p:cNvPr>
          <p:cNvSpPr/>
          <p:nvPr/>
        </p:nvSpPr>
        <p:spPr>
          <a:xfrm>
            <a:off x="1349104" y="2523043"/>
            <a:ext cx="3756556" cy="273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100" dirty="0">
              <a:solidFill>
                <a:prstClr val="black"/>
              </a:solidFill>
              <a:ea typeface="微软雅黑"/>
              <a:cs typeface="+mn-ea"/>
              <a:sym typeface="+mn-lt"/>
            </a:endParaRPr>
          </a:p>
        </p:txBody>
      </p:sp>
      <p:sp>
        <p:nvSpPr>
          <p:cNvPr id="60" name="Shape 1908">
            <a:extLst>
              <a:ext uri="{FF2B5EF4-FFF2-40B4-BE49-F238E27FC236}">
                <a16:creationId xmlns:a16="http://schemas.microsoft.com/office/drawing/2014/main" id="{9ED0889E-44BB-40A4-A158-9E50A126B35A}"/>
              </a:ext>
            </a:extLst>
          </p:cNvPr>
          <p:cNvSpPr/>
          <p:nvPr/>
        </p:nvSpPr>
        <p:spPr>
          <a:xfrm>
            <a:off x="1417736" y="2282257"/>
            <a:ext cx="286064" cy="1"/>
          </a:xfrm>
          <a:prstGeom prst="line">
            <a:avLst/>
          </a:prstGeom>
          <a:ln w="25400">
            <a:solidFill>
              <a:sysClr val="windowText" lastClr="000000">
                <a:lumMod val="65000"/>
                <a:lumOff val="35000"/>
              </a:sys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CD9C8-C084-45C8-AE8E-1D865384DEC2}"/>
              </a:ext>
            </a:extLst>
          </p:cNvPr>
          <p:cNvSpPr txBox="1"/>
          <p:nvPr/>
        </p:nvSpPr>
        <p:spPr>
          <a:xfrm flipH="1">
            <a:off x="1302734" y="2613806"/>
            <a:ext cx="3228231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Host Listings Owned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Neighborhoods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Accommodates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Bathrooms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Bedrooms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Beds                                   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Cleaning Fee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Guests Included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Price for Extra People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F3B76-EEB5-43B4-9E19-B792C1B8A07E}"/>
              </a:ext>
            </a:extLst>
          </p:cNvPr>
          <p:cNvSpPr txBox="1"/>
          <p:nvPr/>
        </p:nvSpPr>
        <p:spPr>
          <a:xfrm flipH="1">
            <a:off x="4253705" y="2613806"/>
            <a:ext cx="3228231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Maximum Nights Stay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Number of Reviews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WIFI Availability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Peds Allowance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Host Response Time – No Records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Host Response Time – A Few Hours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Host Cancellation Policy - Strict</a:t>
            </a: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</p:txBody>
      </p:sp>
      <p:sp>
        <p:nvSpPr>
          <p:cNvPr id="18" name="文本框 39">
            <a:extLst>
              <a:ext uri="{FF2B5EF4-FFF2-40B4-BE49-F238E27FC236}">
                <a16:creationId xmlns:a16="http://schemas.microsoft.com/office/drawing/2014/main" id="{94BAD322-D375-4F37-860F-5501C71062CA}"/>
              </a:ext>
            </a:extLst>
          </p:cNvPr>
          <p:cNvSpPr txBox="1"/>
          <p:nvPr/>
        </p:nvSpPr>
        <p:spPr>
          <a:xfrm>
            <a:off x="7753007" y="3012633"/>
            <a:ext cx="1941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Twentieth Century"/>
                <a:cs typeface="+mn-ea"/>
                <a:sym typeface="+mn-lt"/>
              </a:rPr>
              <a:t>Boston</a:t>
            </a:r>
            <a:endParaRPr lang="zh-CN" altLang="en-US" sz="4800" dirty="0">
              <a:solidFill>
                <a:schemeClr val="bg1"/>
              </a:solidFill>
              <a:latin typeface="Twentieth Century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1087277"/>
      </p:ext>
    </p:extLst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75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75"/>
                                </p:stCondLst>
                                <p:childTnLst>
                                  <p:par>
                                    <p:cTn id="19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28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75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75"/>
                                </p:stCondLst>
                                <p:childTnLst>
                                  <p:par>
                                    <p:cTn id="19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28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AD7F71-6176-460B-8287-2701BE6EB6A7}"/>
              </a:ext>
            </a:extLst>
          </p:cNvPr>
          <p:cNvGrpSpPr/>
          <p:nvPr/>
        </p:nvGrpSpPr>
        <p:grpSpPr>
          <a:xfrm>
            <a:off x="7584000" y="2283989"/>
            <a:ext cx="2304000" cy="2327639"/>
            <a:chOff x="7584000" y="2283989"/>
            <a:chExt cx="2304000" cy="2327639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48B311B-B7EC-4C06-A797-FFC1CF1CB4BD}"/>
                </a:ext>
              </a:extLst>
            </p:cNvPr>
            <p:cNvSpPr/>
            <p:nvPr/>
          </p:nvSpPr>
          <p:spPr>
            <a:xfrm>
              <a:off x="7584000" y="2283989"/>
              <a:ext cx="2304000" cy="2327639"/>
            </a:xfrm>
            <a:prstGeom prst="rect">
              <a:avLst/>
            </a:prstGeom>
            <a:solidFill>
              <a:srgbClr val="2425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47E7520-BDD0-41C7-8A5C-9806AC9A0F89}"/>
                </a:ext>
              </a:extLst>
            </p:cNvPr>
            <p:cNvSpPr txBox="1"/>
            <p:nvPr/>
          </p:nvSpPr>
          <p:spPr>
            <a:xfrm>
              <a:off x="7753007" y="3012633"/>
              <a:ext cx="1869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Twentieth Century"/>
                  <a:cs typeface="+mn-ea"/>
                  <a:sym typeface="+mn-lt"/>
                </a:rPr>
                <a:t>Beijing</a:t>
              </a:r>
              <a:endParaRPr lang="zh-CN" altLang="en-US" sz="4800" dirty="0">
                <a:solidFill>
                  <a:schemeClr val="bg1"/>
                </a:solidFill>
                <a:latin typeface="Twentieth Century"/>
                <a:cs typeface="+mn-ea"/>
                <a:sym typeface="+mn-lt"/>
              </a:endParaRPr>
            </a:p>
          </p:txBody>
        </p:sp>
      </p:grp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7FE0979B-6362-4093-BAC2-8C8C0A56AE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1B719253-57B4-49EF-85B3-B58C115EC7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7" name="图片占位符 46">
            <a:extLst>
              <a:ext uri="{FF2B5EF4-FFF2-40B4-BE49-F238E27FC236}">
                <a16:creationId xmlns:a16="http://schemas.microsoft.com/office/drawing/2014/main" id="{C3B16AB8-07E3-47A5-BDDB-E5C325DC40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1" name="图片占位符 50">
            <a:extLst>
              <a:ext uri="{FF2B5EF4-FFF2-40B4-BE49-F238E27FC236}">
                <a16:creationId xmlns:a16="http://schemas.microsoft.com/office/drawing/2014/main" id="{8D7F8988-9CD3-43CA-B017-E17AECB0DD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AC81B907-F938-406B-B4D0-4DE894DE05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Shape 1906">
            <a:extLst>
              <a:ext uri="{FF2B5EF4-FFF2-40B4-BE49-F238E27FC236}">
                <a16:creationId xmlns:a16="http://schemas.microsoft.com/office/drawing/2014/main" id="{BD11CDDA-CDE1-4BEE-A885-DC5A51E4FD3C}"/>
              </a:ext>
            </a:extLst>
          </p:cNvPr>
          <p:cNvSpPr/>
          <p:nvPr/>
        </p:nvSpPr>
        <p:spPr>
          <a:xfrm>
            <a:off x="1375734" y="1591959"/>
            <a:ext cx="4446730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b">
            <a:spAutoFit/>
          </a:bodyPr>
          <a:lstStyle/>
          <a:p>
            <a:pPr lvl="0" defTabSz="412750" hangingPunct="0"/>
            <a:r>
              <a:rPr lang="en-US" altLang="zh-CN" sz="3200" b="1" kern="0" dirty="0">
                <a:solidFill>
                  <a:srgbClr val="E06666"/>
                </a:solidFill>
                <a:cs typeface="+mn-ea"/>
                <a:sym typeface="+mn-lt"/>
              </a:rPr>
              <a:t>Important Variables 02</a:t>
            </a:r>
            <a:endParaRPr lang="zh-CN" altLang="en-US" sz="3200" b="1" kern="0" dirty="0">
              <a:solidFill>
                <a:srgbClr val="E06666"/>
              </a:solidFill>
              <a:cs typeface="+mn-ea"/>
              <a:sym typeface="+mn-lt"/>
            </a:endParaRPr>
          </a:p>
        </p:txBody>
      </p:sp>
      <p:sp>
        <p:nvSpPr>
          <p:cNvPr id="59" name="Shape 1907">
            <a:extLst>
              <a:ext uri="{FF2B5EF4-FFF2-40B4-BE49-F238E27FC236}">
                <a16:creationId xmlns:a16="http://schemas.microsoft.com/office/drawing/2014/main" id="{BD683190-7A5D-4F3D-B890-A1C9BBB43E36}"/>
              </a:ext>
            </a:extLst>
          </p:cNvPr>
          <p:cNvSpPr/>
          <p:nvPr/>
        </p:nvSpPr>
        <p:spPr>
          <a:xfrm>
            <a:off x="1349104" y="2523043"/>
            <a:ext cx="3756556" cy="273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100" dirty="0">
              <a:solidFill>
                <a:prstClr val="black"/>
              </a:solidFill>
              <a:ea typeface="微软雅黑"/>
              <a:cs typeface="+mn-ea"/>
              <a:sym typeface="+mn-lt"/>
            </a:endParaRPr>
          </a:p>
        </p:txBody>
      </p:sp>
      <p:sp>
        <p:nvSpPr>
          <p:cNvPr id="60" name="Shape 1908">
            <a:extLst>
              <a:ext uri="{FF2B5EF4-FFF2-40B4-BE49-F238E27FC236}">
                <a16:creationId xmlns:a16="http://schemas.microsoft.com/office/drawing/2014/main" id="{9ED0889E-44BB-40A4-A158-9E50A126B35A}"/>
              </a:ext>
            </a:extLst>
          </p:cNvPr>
          <p:cNvSpPr/>
          <p:nvPr/>
        </p:nvSpPr>
        <p:spPr>
          <a:xfrm>
            <a:off x="1417736" y="2282257"/>
            <a:ext cx="286064" cy="1"/>
          </a:xfrm>
          <a:prstGeom prst="line">
            <a:avLst/>
          </a:prstGeom>
          <a:ln w="25400">
            <a:solidFill>
              <a:sysClr val="windowText" lastClr="000000">
                <a:lumMod val="65000"/>
                <a:lumOff val="35000"/>
              </a:sysClr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CD9C8-C084-45C8-AE8E-1D865384DEC2}"/>
              </a:ext>
            </a:extLst>
          </p:cNvPr>
          <p:cNvSpPr txBox="1"/>
          <p:nvPr/>
        </p:nvSpPr>
        <p:spPr>
          <a:xfrm flipH="1">
            <a:off x="1302734" y="2613806"/>
            <a:ext cx="3228231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Host Listing Owned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Neighborhoods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Accommodates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Bathrooms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Bedrooms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Beds                                   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Guests Included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Minimum Nights Stay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Availability For 30 Days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  <a:p>
            <a:pPr lv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Twentieth Centur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F3B76-EEB5-43B4-9E19-B792C1B8A07E}"/>
              </a:ext>
            </a:extLst>
          </p:cNvPr>
          <p:cNvSpPr txBox="1"/>
          <p:nvPr/>
        </p:nvSpPr>
        <p:spPr>
          <a:xfrm flipH="1">
            <a:off x="4253705" y="2613806"/>
            <a:ext cx="3228231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Availability For 90 Days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Availability For 365 Days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Number of Reviews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TV Availability</a:t>
            </a:r>
          </a:p>
          <a:p>
            <a:pPr marL="28575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Wheelchair Access</a:t>
            </a:r>
          </a:p>
          <a:p>
            <a:pPr marL="285750" lvl="0" indent="-28575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Twentieth Century"/>
              </a:rPr>
              <a:t>Room Type – Shared Room</a:t>
            </a:r>
          </a:p>
        </p:txBody>
      </p:sp>
    </p:spTree>
    <p:extLst>
      <p:ext uri="{BB962C8B-B14F-4D97-AF65-F5344CB8AC3E}">
        <p14:creationId xmlns:p14="http://schemas.microsoft.com/office/powerpoint/2010/main" val="1634237217"/>
      </p:ext>
    </p:extLst>
  </p:cSld>
  <p:clrMapOvr>
    <a:masterClrMapping/>
  </p:clrMapOvr>
  <p:transition spd="med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75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75"/>
                                </p:stCondLst>
                                <p:childTnLst>
                                  <p:par>
                                    <p:cTn id="19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24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675"/>
                                </p:stCondLst>
                                <p:childTnLst>
                                  <p:par>
                                    <p:cTn id="33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175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675"/>
                                </p:stCondLst>
                                <p:childTnLst>
                                  <p:par>
                                    <p:cTn id="19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175"/>
                                </p:stCondLst>
                                <p:childTnLst>
                                  <p:par>
                                    <p:cTn id="24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675"/>
                                </p:stCondLst>
                                <p:childTnLst>
                                  <p:par>
                                    <p:cTn id="33" presetID="2" presetClass="entr" presetSubtype="2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Google Shape;300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82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dirty="0">
                <a:latin typeface="Twentieth Century"/>
                <a:ea typeface="Twentieth Century"/>
                <a:cs typeface="Twentieth Century"/>
                <a:sym typeface="Twentieth Century"/>
              </a:rPr>
              <a:t>Text </a:t>
            </a:r>
            <a:r>
              <a:rPr lang="en-US" sz="2000" b="1" dirty="0">
                <a:latin typeface="Twentieth Century"/>
                <a:sym typeface="Twentieth Century"/>
              </a:rPr>
              <a:t>Analysis</a:t>
            </a:r>
            <a:endParaRPr dirty="0"/>
          </a:p>
        </p:txBody>
      </p:sp>
      <p:cxnSp>
        <p:nvCxnSpPr>
          <p:cNvPr id="302" name="Google Shape;302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03" name="Google Shape;303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 dirty="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lang="en-US" altLang="zh-CN" sz="4000" dirty="0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 sz="4000" b="0" i="0" u="none" strike="noStrike" cap="none" dirty="0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75953607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fe4f861dc_0_16"/>
          <p:cNvSpPr/>
          <p:nvPr/>
        </p:nvSpPr>
        <p:spPr>
          <a:xfrm>
            <a:off x="530036" y="1968952"/>
            <a:ext cx="2811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zh-CN" sz="1200" dirty="0">
                <a:latin typeface="Twentieth Century"/>
                <a:ea typeface="Twentieth Century"/>
                <a:cs typeface="Twentieth Century"/>
                <a:sym typeface="Twentieth Century"/>
              </a:rPr>
              <a:t>NLP</a:t>
            </a: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dirty="0"/>
              <a:t>Text </a:t>
            </a:r>
            <a:r>
              <a:rPr lang="en-US" altLang="zh-CN" sz="2800" b="1" dirty="0"/>
              <a:t> </a:t>
            </a:r>
            <a:r>
              <a:rPr lang="zh-CN" sz="2800" b="1" dirty="0"/>
              <a:t>Exploratory</a:t>
            </a:r>
            <a:endParaRPr sz="28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7fe4f861dc_0_16"/>
          <p:cNvSpPr/>
          <p:nvPr/>
        </p:nvSpPr>
        <p:spPr>
          <a:xfrm>
            <a:off x="615610" y="3870449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9" name="Google Shape;489;g7fe4f861dc_0_16"/>
          <p:cNvSpPr txBox="1"/>
          <p:nvPr/>
        </p:nvSpPr>
        <p:spPr>
          <a:xfrm>
            <a:off x="212038" y="3080319"/>
            <a:ext cx="149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90" name="Google Shape;490;g7fe4f861dc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325" y="267465"/>
            <a:ext cx="7385624" cy="59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/>
          <p:nvPr/>
        </p:nvSpPr>
        <p:spPr>
          <a:xfrm>
            <a:off x="6888900" y="2401875"/>
            <a:ext cx="4664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6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 </a:t>
            </a:r>
            <a:endParaRPr sz="1600" b="0" i="0" u="none" strike="noStrike" cap="none" dirty="0">
              <a:solidFill>
                <a:srgbClr val="E06666"/>
              </a:solidFill>
              <a:sym typeface="Arial"/>
            </a:endParaRPr>
          </a:p>
        </p:txBody>
      </p:sp>
      <p:cxnSp>
        <p:nvCxnSpPr>
          <p:cNvPr id="166" name="Google Shape;166;p1"/>
          <p:cNvCxnSpPr/>
          <p:nvPr/>
        </p:nvCxnSpPr>
        <p:spPr>
          <a:xfrm>
            <a:off x="7002673" y="3137738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1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5852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 Problem &amp; Methods</a:t>
            </a:r>
            <a:endParaRPr sz="20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12" name="Google Shape;212;p3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213" name="Google Shape;213;p3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01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/>
          <p:nvPr/>
        </p:nvSpPr>
        <p:spPr>
          <a:xfrm>
            <a:off x="5988050" y="0"/>
            <a:ext cx="620395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19" name="Google Shape;219;p4"/>
          <p:cNvGrpSpPr/>
          <p:nvPr/>
        </p:nvGrpSpPr>
        <p:grpSpPr>
          <a:xfrm>
            <a:off x="1255600" y="1095775"/>
            <a:ext cx="3690916" cy="4894208"/>
            <a:chOff x="7524995" y="1474604"/>
            <a:chExt cx="3690916" cy="4623333"/>
          </a:xfrm>
        </p:grpSpPr>
        <p:sp>
          <p:nvSpPr>
            <p:cNvPr id="220" name="Google Shape;220;p4"/>
            <p:cNvSpPr/>
            <p:nvPr/>
          </p:nvSpPr>
          <p:spPr>
            <a:xfrm>
              <a:off x="7524995" y="1474604"/>
              <a:ext cx="3690916" cy="462333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1" name="Google Shape;221;p4"/>
            <p:cNvGrpSpPr/>
            <p:nvPr/>
          </p:nvGrpSpPr>
          <p:grpSpPr>
            <a:xfrm>
              <a:off x="7938880" y="2342328"/>
              <a:ext cx="3076515" cy="3617170"/>
              <a:chOff x="7938880" y="2568662"/>
              <a:chExt cx="3076515" cy="3617170"/>
            </a:xfrm>
          </p:grpSpPr>
          <p:sp>
            <p:nvSpPr>
              <p:cNvPr id="222" name="Google Shape;222;p4"/>
              <p:cNvSpPr/>
              <p:nvPr/>
            </p:nvSpPr>
            <p:spPr>
              <a:xfrm>
                <a:off x="7938880" y="2568662"/>
                <a:ext cx="2302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Setting, and why it is Important</a:t>
                </a:r>
                <a:endParaRPr sz="12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223" name="Google Shape;223;p4"/>
              <p:cNvCxnSpPr/>
              <p:nvPr/>
            </p:nvCxnSpPr>
            <p:spPr>
              <a:xfrm>
                <a:off x="8025186" y="2923636"/>
                <a:ext cx="24938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24" name="Google Shape;224;p4"/>
              <p:cNvSpPr/>
              <p:nvPr/>
            </p:nvSpPr>
            <p:spPr>
              <a:xfrm>
                <a:off x="7945495" y="2923632"/>
                <a:ext cx="3069900" cy="3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marR="0" lvl="0" indent="-3238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Comparison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demand and supply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Airbnb homestays in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Beijing and Boston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Establishing a supervised machine learning model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housing price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Implementing unsupervised machine learning models to build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homeowners(hosts) </a:t>
                </a:r>
                <a:r>
                  <a:rPr lang="zh-CN" sz="150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and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customers(visitors) profiles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25" name="Google Shape;225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364" r="28036"/>
          <a:stretch/>
        </p:blipFill>
        <p:spPr>
          <a:xfrm>
            <a:off x="5458825" y="1095875"/>
            <a:ext cx="5130600" cy="4707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26" name="Google Shape;226;p4"/>
          <p:cNvSpPr/>
          <p:nvPr/>
        </p:nvSpPr>
        <p:spPr>
          <a:xfrm>
            <a:off x="1663873" y="1517075"/>
            <a:ext cx="3005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</a:t>
            </a:r>
            <a:r>
              <a:rPr lang="zh-CN">
                <a:solidFill>
                  <a:schemeClr val="dk1"/>
                </a:solidFill>
              </a:rPr>
              <a:t> </a:t>
            </a:r>
            <a:r>
              <a:rPr lang="zh-CN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debb196a_1_13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32" name="Google Shape;232;g52debb196a_1_13"/>
          <p:cNvGrpSpPr/>
          <p:nvPr/>
        </p:nvGrpSpPr>
        <p:grpSpPr>
          <a:xfrm>
            <a:off x="5458459" y="1088567"/>
            <a:ext cx="5140339" cy="4707724"/>
            <a:chOff x="7525007" y="1474600"/>
            <a:chExt cx="3690916" cy="4492103"/>
          </a:xfrm>
        </p:grpSpPr>
        <p:sp>
          <p:nvSpPr>
            <p:cNvPr id="233" name="Google Shape;233;g52debb196a_1_13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34" name="Google Shape;234;g52debb196a_1_13"/>
            <p:cNvGrpSpPr/>
            <p:nvPr/>
          </p:nvGrpSpPr>
          <p:grpSpPr>
            <a:xfrm>
              <a:off x="7945497" y="1810650"/>
              <a:ext cx="3068400" cy="4028549"/>
              <a:chOff x="7945497" y="2036984"/>
              <a:chExt cx="3068400" cy="4028549"/>
            </a:xfrm>
          </p:grpSpPr>
          <p:grpSp>
            <p:nvGrpSpPr>
              <p:cNvPr id="235" name="Google Shape;235;g52debb196a_1_13"/>
              <p:cNvGrpSpPr/>
              <p:nvPr/>
            </p:nvGrpSpPr>
            <p:grpSpPr>
              <a:xfrm>
                <a:off x="7945506" y="2036984"/>
                <a:ext cx="2576100" cy="642025"/>
                <a:chOff x="7760294" y="1753345"/>
                <a:chExt cx="2576100" cy="642025"/>
              </a:xfrm>
            </p:grpSpPr>
            <p:sp>
              <p:nvSpPr>
                <p:cNvPr id="236" name="Google Shape;236;g52debb196a_1_13"/>
                <p:cNvSpPr/>
                <p:nvPr/>
              </p:nvSpPr>
              <p:spPr>
                <a:xfrm>
                  <a:off x="7760294" y="1753345"/>
                  <a:ext cx="2576100" cy="50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just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zh-CN" sz="2400" b="0" i="0" u="none" strike="noStrike" cap="none">
                      <a:solidFill>
                        <a:srgbClr val="FFFFFF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Hope to Get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g52debb196a_1_13"/>
                <p:cNvSpPr/>
                <p:nvPr/>
              </p:nvSpPr>
              <p:spPr>
                <a:xfrm>
                  <a:off x="7789148" y="2179970"/>
                  <a:ext cx="23028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zh-CN" sz="1200" b="0" i="0" u="none" strike="noStrike" cap="none">
                      <a:solidFill>
                        <a:schemeClr val="lt1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Setting, and why it is Important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cxnSp>
            <p:nvCxnSpPr>
              <p:cNvPr id="238" name="Google Shape;238;g52debb196a_1_13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39" name="Google Shape;239;g52debb196a_1_13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238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External differences in the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marketplaces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China </a:t>
                </a:r>
                <a:r>
                  <a:rPr lang="en-US" altLang="zh-CN" sz="150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&amp;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United States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Reference opinions for homestay hosts in the pricing area</a:t>
                </a:r>
                <a:endParaRPr sz="15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Relevant factors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that affect the preferences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consumers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China and the United States</a:t>
                </a:r>
                <a:endParaRPr sz="15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Comparative analysis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of the competitor of Airbnb (booking.com)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40" name="Google Shape;240;g52debb196a_1_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874" r="20010"/>
          <a:stretch/>
        </p:blipFill>
        <p:spPr>
          <a:xfrm>
            <a:off x="457200" y="1095317"/>
            <a:ext cx="4585400" cy="47076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2debb196a_2_1"/>
          <p:cNvSpPr/>
          <p:nvPr/>
        </p:nvSpPr>
        <p:spPr>
          <a:xfrm>
            <a:off x="3724273" y="0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g52debb196a_2_1"/>
          <p:cNvSpPr/>
          <p:nvPr/>
        </p:nvSpPr>
        <p:spPr>
          <a:xfrm>
            <a:off x="7958137" y="3415748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g52debb196a_2_1"/>
          <p:cNvSpPr/>
          <p:nvPr/>
        </p:nvSpPr>
        <p:spPr>
          <a:xfrm>
            <a:off x="787400" y="2761025"/>
            <a:ext cx="19050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Why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52debb196a_2_1"/>
          <p:cNvSpPr/>
          <p:nvPr/>
        </p:nvSpPr>
        <p:spPr>
          <a:xfrm>
            <a:off x="893419" y="4439219"/>
            <a:ext cx="1011600" cy="24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50" name="Google Shape;250;g52debb196a_2_1"/>
          <p:cNvGrpSpPr/>
          <p:nvPr/>
        </p:nvGrpSpPr>
        <p:grpSpPr>
          <a:xfrm>
            <a:off x="5304025" y="367390"/>
            <a:ext cx="1074300" cy="1116611"/>
            <a:chOff x="5304025" y="367390"/>
            <a:chExt cx="1074300" cy="1116611"/>
          </a:xfrm>
        </p:grpSpPr>
        <p:sp>
          <p:nvSpPr>
            <p:cNvPr id="251" name="Google Shape;251;g52debb196a_2_1"/>
            <p:cNvSpPr/>
            <p:nvPr/>
          </p:nvSpPr>
          <p:spPr>
            <a:xfrm>
              <a:off x="5304025" y="849852"/>
              <a:ext cx="1074300" cy="63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endParaRPr sz="2400" b="1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52" name="Google Shape;252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53" name="Google Shape;253;g52debb196a_2_1"/>
          <p:cNvGrpSpPr/>
          <p:nvPr/>
        </p:nvGrpSpPr>
        <p:grpSpPr>
          <a:xfrm>
            <a:off x="8306575" y="3800290"/>
            <a:ext cx="3537000" cy="2686414"/>
            <a:chOff x="4100025" y="367390"/>
            <a:chExt cx="3537000" cy="2686414"/>
          </a:xfrm>
        </p:grpSpPr>
        <p:grpSp>
          <p:nvGrpSpPr>
            <p:cNvPr id="254" name="Google Shape;254;g52debb196a_2_1"/>
            <p:cNvGrpSpPr/>
            <p:nvPr/>
          </p:nvGrpSpPr>
          <p:grpSpPr>
            <a:xfrm>
              <a:off x="4100025" y="849852"/>
              <a:ext cx="3537000" cy="2203952"/>
              <a:chOff x="4100025" y="449720"/>
              <a:chExt cx="3537000" cy="1947643"/>
            </a:xfrm>
          </p:grpSpPr>
          <p:sp>
            <p:nvSpPr>
              <p:cNvPr id="255" name="Google Shape;255;g52debb196a_2_1"/>
              <p:cNvSpPr/>
              <p:nvPr/>
            </p:nvSpPr>
            <p:spPr>
              <a:xfrm>
                <a:off x="5304025" y="449720"/>
                <a:ext cx="1074300" cy="5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zh-CN" sz="2400" b="1" i="0" u="none" strike="noStrike" cap="none">
                    <a:solidFill>
                      <a:srgbClr val="E0666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Boston</a:t>
                </a:r>
                <a:endParaRPr sz="2400" b="1" i="0" u="none" strike="noStrike" cap="none">
                  <a:solidFill>
                    <a:srgbClr val="E066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56" name="Google Shape;256;g52debb196a_2_1"/>
              <p:cNvSpPr/>
              <p:nvPr/>
            </p:nvSpPr>
            <p:spPr>
              <a:xfrm>
                <a:off x="4100025" y="978063"/>
                <a:ext cx="3537000" cy="14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Where the group members studying &amp;  living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North</a:t>
                </a:r>
                <a:r>
                  <a:rPr lang="en-US" alt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eastern</a:t>
                </a: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of the U.S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Snow in winter, hot in summer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Lots of universities and liberal arts college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(busy around graduation season)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57" name="Google Shape;257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58" name="Google Shape;258;g52debb196a_2_1" descr="A close up of a build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221" r="15221"/>
          <a:stretch/>
        </p:blipFill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pic>
        <p:nvPicPr>
          <p:cNvPr id="259" name="Google Shape;259;g52debb196a_2_1" descr="A large body of water with a city in the background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0369" b="20368"/>
          <a:stretch/>
        </p:blipFill>
        <p:spPr>
          <a:xfrm>
            <a:off x="3724274" y="3428999"/>
            <a:ext cx="4233861" cy="3429000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sp>
        <p:nvSpPr>
          <p:cNvPr id="260" name="Google Shape;260;g52debb196a_2_1"/>
          <p:cNvSpPr/>
          <p:nvPr/>
        </p:nvSpPr>
        <p:spPr>
          <a:xfrm>
            <a:off x="2793175" y="1529625"/>
            <a:ext cx="6096000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Capital of China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North</a:t>
            </a:r>
            <a:r>
              <a:rPr lang="en-US" altLang="zh-CN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eastern</a:t>
            </a: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China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Snow in winter, hot in summer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Dense academic atmosphere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(busy around graduation season)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1"/>
          <p:cNvSpPr/>
          <p:nvPr/>
        </p:nvSpPr>
        <p:spPr>
          <a:xfrm>
            <a:off x="8433280" y="2692549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6" name="Google Shape;266;p81"/>
          <p:cNvSpPr/>
          <p:nvPr/>
        </p:nvSpPr>
        <p:spPr>
          <a:xfrm>
            <a:off x="2708284" y="2528431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67" name="Google Shape;267;p81"/>
          <p:cNvGrpSpPr/>
          <p:nvPr/>
        </p:nvGrpSpPr>
        <p:grpSpPr>
          <a:xfrm>
            <a:off x="1059086" y="3359079"/>
            <a:ext cx="2100201" cy="1179632"/>
            <a:chOff x="1059086" y="3359079"/>
            <a:chExt cx="2100201" cy="1179632"/>
          </a:xfrm>
        </p:grpSpPr>
        <p:sp>
          <p:nvSpPr>
            <p:cNvPr id="268" name="Google Shape;268;p81"/>
            <p:cNvSpPr txBox="1"/>
            <p:nvPr/>
          </p:nvSpPr>
          <p:spPr>
            <a:xfrm>
              <a:off x="1595961" y="3359079"/>
              <a:ext cx="147462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1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UML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1"/>
            <p:cNvSpPr/>
            <p:nvPr/>
          </p:nvSpPr>
          <p:spPr>
            <a:xfrm>
              <a:off x="1059086" y="3670821"/>
              <a:ext cx="2100201" cy="867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Analysis</a:t>
              </a:r>
              <a:r>
                <a:rPr lang="en-US" alt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to Comments &amp; House Descriptions</a:t>
              </a: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70" name="Google Shape;270;p81"/>
          <p:cNvSpPr/>
          <p:nvPr/>
        </p:nvSpPr>
        <p:spPr>
          <a:xfrm>
            <a:off x="3721288" y="4757865"/>
            <a:ext cx="463177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Regression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Lasso &amp; Ridge Regression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Regression Tree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&amp; </a:t>
            </a: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Random Forest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Boosting Model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71" name="Google Shape;271;p81"/>
          <p:cNvGrpSpPr/>
          <p:nvPr/>
        </p:nvGrpSpPr>
        <p:grpSpPr>
          <a:xfrm>
            <a:off x="8985122" y="3423994"/>
            <a:ext cx="2082742" cy="929142"/>
            <a:chOff x="8985122" y="3423994"/>
            <a:chExt cx="2082742" cy="929142"/>
          </a:xfrm>
        </p:grpSpPr>
        <p:sp>
          <p:nvSpPr>
            <p:cNvPr id="272" name="Google Shape;272;p81"/>
            <p:cNvSpPr txBox="1"/>
            <p:nvPr/>
          </p:nvSpPr>
          <p:spPr>
            <a:xfrm>
              <a:off x="8986774" y="3423994"/>
              <a:ext cx="157577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Web Crawler</a:t>
              </a: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1"/>
            <p:cNvSpPr/>
            <p:nvPr/>
          </p:nvSpPr>
          <p:spPr>
            <a:xfrm>
              <a:off x="8985122" y="3743779"/>
              <a:ext cx="2082742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Compare Airbnb with other pla6forms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74" name="Google Shape;274;p81"/>
          <p:cNvGrpSpPr/>
          <p:nvPr/>
        </p:nvGrpSpPr>
        <p:grpSpPr>
          <a:xfrm>
            <a:off x="6710374" y="1979051"/>
            <a:ext cx="2111829" cy="2111829"/>
            <a:chOff x="6710374" y="1979051"/>
            <a:chExt cx="2111829" cy="2111829"/>
          </a:xfrm>
        </p:grpSpPr>
        <p:sp>
          <p:nvSpPr>
            <p:cNvPr id="275" name="Google Shape;275;p81"/>
            <p:cNvSpPr/>
            <p:nvPr/>
          </p:nvSpPr>
          <p:spPr>
            <a:xfrm>
              <a:off x="6710374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76" name="Google Shape;276;p81"/>
            <p:cNvGrpSpPr/>
            <p:nvPr/>
          </p:nvGrpSpPr>
          <p:grpSpPr>
            <a:xfrm>
              <a:off x="7608607" y="2850783"/>
              <a:ext cx="315361" cy="315362"/>
              <a:chOff x="874269" y="4002940"/>
              <a:chExt cx="315361" cy="315362"/>
            </a:xfrm>
          </p:grpSpPr>
          <p:sp>
            <p:nvSpPr>
              <p:cNvPr id="277" name="Google Shape;277;p81"/>
              <p:cNvSpPr/>
              <p:nvPr/>
            </p:nvSpPr>
            <p:spPr>
              <a:xfrm>
                <a:off x="874269" y="4002940"/>
                <a:ext cx="315361" cy="31536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8" extrusionOk="0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8" name="Google Shape;278;p81"/>
              <p:cNvSpPr/>
              <p:nvPr/>
            </p:nvSpPr>
            <p:spPr>
              <a:xfrm>
                <a:off x="963777" y="4091407"/>
                <a:ext cx="137385" cy="138426"/>
              </a:xfrm>
              <a:custGeom>
                <a:avLst/>
                <a:gdLst/>
                <a:ahLst/>
                <a:cxnLst/>
                <a:rect l="l" t="t" r="r" b="b"/>
                <a:pathLst>
                  <a:path w="56" h="56" extrusionOk="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9" name="Google Shape;279;p81"/>
              <p:cNvSpPr/>
              <p:nvPr/>
            </p:nvSpPr>
            <p:spPr>
              <a:xfrm>
                <a:off x="992920" y="4120550"/>
                <a:ext cx="79101" cy="79101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0" name="Google Shape;280;p81"/>
          <p:cNvGrpSpPr/>
          <p:nvPr/>
        </p:nvGrpSpPr>
        <p:grpSpPr>
          <a:xfrm>
            <a:off x="3159287" y="1979051"/>
            <a:ext cx="2111829" cy="2111829"/>
            <a:chOff x="3159287" y="1979051"/>
            <a:chExt cx="2111829" cy="2111829"/>
          </a:xfrm>
        </p:grpSpPr>
        <p:sp>
          <p:nvSpPr>
            <p:cNvPr id="281" name="Google Shape;281;p81"/>
            <p:cNvSpPr/>
            <p:nvPr/>
          </p:nvSpPr>
          <p:spPr>
            <a:xfrm>
              <a:off x="3159287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2" name="Google Shape;282;p81"/>
            <p:cNvSpPr/>
            <p:nvPr/>
          </p:nvSpPr>
          <p:spPr>
            <a:xfrm>
              <a:off x="4020516" y="2877074"/>
              <a:ext cx="316405" cy="28907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83" name="Google Shape;283;p81"/>
          <p:cNvSpPr/>
          <p:nvPr/>
        </p:nvSpPr>
        <p:spPr>
          <a:xfrm>
            <a:off x="4607484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Main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Methods</a:t>
            </a: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81"/>
          <p:cNvCxnSpPr/>
          <p:nvPr/>
        </p:nvCxnSpPr>
        <p:spPr>
          <a:xfrm>
            <a:off x="5824334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5" name="Google Shape;285;p81"/>
          <p:cNvGrpSpPr/>
          <p:nvPr/>
        </p:nvGrpSpPr>
        <p:grpSpPr>
          <a:xfrm>
            <a:off x="4736711" y="2090420"/>
            <a:ext cx="2508068" cy="2508068"/>
            <a:chOff x="4736711" y="2090420"/>
            <a:chExt cx="2508068" cy="2508068"/>
          </a:xfrm>
        </p:grpSpPr>
        <p:sp>
          <p:nvSpPr>
            <p:cNvPr id="286" name="Google Shape;286;p81"/>
            <p:cNvSpPr/>
            <p:nvPr/>
          </p:nvSpPr>
          <p:spPr>
            <a:xfrm>
              <a:off x="4736711" y="2090420"/>
              <a:ext cx="2508068" cy="2508068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7" name="Google Shape;287;p81"/>
            <p:cNvSpPr/>
            <p:nvPr/>
          </p:nvSpPr>
          <p:spPr>
            <a:xfrm>
              <a:off x="5385450" y="3309238"/>
              <a:ext cx="121058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CN" sz="20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SML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81"/>
            <p:cNvGrpSpPr/>
            <p:nvPr/>
          </p:nvGrpSpPr>
          <p:grpSpPr>
            <a:xfrm>
              <a:off x="5871524" y="2845544"/>
              <a:ext cx="233052" cy="312105"/>
              <a:chOff x="917988" y="2813287"/>
              <a:chExt cx="233052" cy="312105"/>
            </a:xfrm>
          </p:grpSpPr>
          <p:sp>
            <p:nvSpPr>
              <p:cNvPr id="289" name="Google Shape;289;p81"/>
              <p:cNvSpPr/>
              <p:nvPr/>
            </p:nvSpPr>
            <p:spPr>
              <a:xfrm>
                <a:off x="917988" y="2813287"/>
                <a:ext cx="233052" cy="31210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8" extrusionOk="0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0" name="Google Shape;290;p81"/>
              <p:cNvSpPr/>
              <p:nvPr/>
            </p:nvSpPr>
            <p:spPr>
              <a:xfrm>
                <a:off x="1015521" y="2999112"/>
                <a:ext cx="39013" cy="5749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" name="Google Shape;370;p7">
            <a:extLst>
              <a:ext uri="{FF2B5EF4-FFF2-40B4-BE49-F238E27FC236}">
                <a16:creationId xmlns:a16="http://schemas.microsoft.com/office/drawing/2014/main" id="{100F3E42-EAD4-4B27-AEB1-22B3CA030D3E}"/>
              </a:ext>
            </a:extLst>
          </p:cNvPr>
          <p:cNvGrpSpPr/>
          <p:nvPr/>
        </p:nvGrpSpPr>
        <p:grpSpPr>
          <a:xfrm>
            <a:off x="3759445" y="2597733"/>
            <a:ext cx="794328" cy="794328"/>
            <a:chOff x="1830244" y="2010403"/>
            <a:chExt cx="794328" cy="794328"/>
          </a:xfrm>
        </p:grpSpPr>
        <p:sp>
          <p:nvSpPr>
            <p:cNvPr id="29" name="Google Shape;371;p7">
              <a:extLst>
                <a:ext uri="{FF2B5EF4-FFF2-40B4-BE49-F238E27FC236}">
                  <a16:creationId xmlns:a16="http://schemas.microsoft.com/office/drawing/2014/main" id="{902DCDDB-5438-457E-A624-ED12B7BA1CF6}"/>
                </a:ext>
              </a:extLst>
            </p:cNvPr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" name="Google Shape;372;p7">
              <a:extLst>
                <a:ext uri="{FF2B5EF4-FFF2-40B4-BE49-F238E27FC236}">
                  <a16:creationId xmlns:a16="http://schemas.microsoft.com/office/drawing/2014/main" id="{BFE92C37-E588-4D04-B0F5-681846FD2166}"/>
                </a:ext>
              </a:extLst>
            </p:cNvPr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" name="Google Shape;361;p7">
            <a:extLst>
              <a:ext uri="{FF2B5EF4-FFF2-40B4-BE49-F238E27FC236}">
                <a16:creationId xmlns:a16="http://schemas.microsoft.com/office/drawing/2014/main" id="{521560B0-70A4-4F09-AD24-7BE473B672FE}"/>
              </a:ext>
            </a:extLst>
          </p:cNvPr>
          <p:cNvGrpSpPr/>
          <p:nvPr/>
        </p:nvGrpSpPr>
        <p:grpSpPr>
          <a:xfrm>
            <a:off x="7384296" y="2637803"/>
            <a:ext cx="794328" cy="794328"/>
            <a:chOff x="1830244" y="4892149"/>
            <a:chExt cx="794328" cy="794328"/>
          </a:xfrm>
        </p:grpSpPr>
        <p:sp>
          <p:nvSpPr>
            <p:cNvPr id="32" name="Google Shape;362;p7">
              <a:extLst>
                <a:ext uri="{FF2B5EF4-FFF2-40B4-BE49-F238E27FC236}">
                  <a16:creationId xmlns:a16="http://schemas.microsoft.com/office/drawing/2014/main" id="{A862D55E-100A-4C74-A0C4-ABCC5CF2C30C}"/>
                </a:ext>
              </a:extLst>
            </p:cNvPr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" name="Google Shape;363;p7">
              <a:extLst>
                <a:ext uri="{FF2B5EF4-FFF2-40B4-BE49-F238E27FC236}">
                  <a16:creationId xmlns:a16="http://schemas.microsoft.com/office/drawing/2014/main" id="{1A2F6741-617C-4875-8B68-344D72C1D3EF}"/>
                </a:ext>
              </a:extLst>
            </p:cNvPr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4" name="Google Shape;364;p7">
                <a:extLst>
                  <a:ext uri="{FF2B5EF4-FFF2-40B4-BE49-F238E27FC236}">
                    <a16:creationId xmlns:a16="http://schemas.microsoft.com/office/drawing/2014/main" id="{66C52D51-EF1A-49D2-8494-4E521A5590F4}"/>
                  </a:ext>
                </a:extLst>
              </p:cNvPr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5" name="Google Shape;365;p7">
                <a:extLst>
                  <a:ext uri="{FF2B5EF4-FFF2-40B4-BE49-F238E27FC236}">
                    <a16:creationId xmlns:a16="http://schemas.microsoft.com/office/drawing/2014/main" id="{8E376F0C-9775-4303-8C14-39F0C53A7551}"/>
                  </a:ext>
                </a:extLst>
              </p:cNvPr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" name="Google Shape;366;p7">
                <a:extLst>
                  <a:ext uri="{FF2B5EF4-FFF2-40B4-BE49-F238E27FC236}">
                    <a16:creationId xmlns:a16="http://schemas.microsoft.com/office/drawing/2014/main" id="{A017E990-A6C3-447E-949A-ED1F95210204}"/>
                  </a:ext>
                </a:extLst>
              </p:cNvPr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Google Shape;300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82"/>
          <p:cNvSpPr/>
          <p:nvPr/>
        </p:nvSpPr>
        <p:spPr>
          <a:xfrm>
            <a:off x="6108590" y="3014473"/>
            <a:ext cx="4287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</p:txBody>
      </p:sp>
      <p:cxnSp>
        <p:nvCxnSpPr>
          <p:cNvPr id="302" name="Google Shape;302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03" name="Google Shape;303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02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/>
          <p:nvPr/>
        </p:nvSpPr>
        <p:spPr>
          <a:xfrm>
            <a:off x="8433280" y="2692549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2708284" y="2528431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10" name="Google Shape;310;p5"/>
          <p:cNvGrpSpPr/>
          <p:nvPr/>
        </p:nvGrpSpPr>
        <p:grpSpPr>
          <a:xfrm>
            <a:off x="1059086" y="3389835"/>
            <a:ext cx="2100300" cy="1342775"/>
            <a:chOff x="1059086" y="3389835"/>
            <a:chExt cx="2100300" cy="1342775"/>
          </a:xfrm>
        </p:grpSpPr>
        <p:sp>
          <p:nvSpPr>
            <p:cNvPr id="311" name="Google Shape;311;p5"/>
            <p:cNvSpPr txBox="1"/>
            <p:nvPr/>
          </p:nvSpPr>
          <p:spPr>
            <a:xfrm>
              <a:off x="1595961" y="3389835"/>
              <a:ext cx="147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800" b="1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Reviews </a:t>
              </a:r>
              <a:r>
                <a:rPr lang="zh-CN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40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059086" y="3670821"/>
              <a:ext cx="2100300" cy="106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Contain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R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eviews that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ustomers gave to the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Homestays</a:t>
              </a:r>
              <a:endParaRPr dirty="0"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3" name="Google Shape;313;p5"/>
          <p:cNvSpPr/>
          <p:nvPr/>
        </p:nvSpPr>
        <p:spPr>
          <a:xfrm>
            <a:off x="3674850" y="4598424"/>
            <a:ext cx="463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Include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asic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nformation of the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oom/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ouse</a:t>
            </a:r>
            <a:endParaRPr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14" name="Google Shape;314;p5"/>
          <p:cNvGrpSpPr/>
          <p:nvPr/>
        </p:nvGrpSpPr>
        <p:grpSpPr>
          <a:xfrm>
            <a:off x="8985122" y="3454750"/>
            <a:ext cx="2082600" cy="1027652"/>
            <a:chOff x="8985122" y="3454750"/>
            <a:chExt cx="2082600" cy="1027652"/>
          </a:xfrm>
        </p:grpSpPr>
        <p:sp>
          <p:nvSpPr>
            <p:cNvPr id="315" name="Google Shape;315;p5"/>
            <p:cNvSpPr txBox="1"/>
            <p:nvPr/>
          </p:nvSpPr>
          <p:spPr>
            <a:xfrm>
              <a:off x="8986774" y="3454750"/>
              <a:ext cx="157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Calender</a:t>
              </a:r>
              <a:endParaRPr sz="18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8985122" y="3743779"/>
              <a:ext cx="20826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Reports Pricing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of the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Listings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at a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ertain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D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ate</a:t>
              </a:r>
              <a:endParaRPr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7" name="Google Shape;317;p5"/>
          <p:cNvGrpSpPr/>
          <p:nvPr/>
        </p:nvGrpSpPr>
        <p:grpSpPr>
          <a:xfrm>
            <a:off x="6710374" y="1979051"/>
            <a:ext cx="2111829" cy="2111829"/>
            <a:chOff x="6710374" y="1979051"/>
            <a:chExt cx="2111829" cy="2111829"/>
          </a:xfrm>
        </p:grpSpPr>
        <p:sp>
          <p:nvSpPr>
            <p:cNvPr id="318" name="Google Shape;318;p5"/>
            <p:cNvSpPr/>
            <p:nvPr/>
          </p:nvSpPr>
          <p:spPr>
            <a:xfrm>
              <a:off x="6710374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19" name="Google Shape;319;p5"/>
            <p:cNvGrpSpPr/>
            <p:nvPr/>
          </p:nvGrpSpPr>
          <p:grpSpPr>
            <a:xfrm>
              <a:off x="7608607" y="2850783"/>
              <a:ext cx="315361" cy="315362"/>
              <a:chOff x="874269" y="4002940"/>
              <a:chExt cx="315361" cy="315362"/>
            </a:xfrm>
          </p:grpSpPr>
          <p:sp>
            <p:nvSpPr>
              <p:cNvPr id="320" name="Google Shape;320;p5"/>
              <p:cNvSpPr/>
              <p:nvPr/>
            </p:nvSpPr>
            <p:spPr>
              <a:xfrm>
                <a:off x="874269" y="4002940"/>
                <a:ext cx="315361" cy="31536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8" extrusionOk="0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963777" y="4091407"/>
                <a:ext cx="137385" cy="138426"/>
              </a:xfrm>
              <a:custGeom>
                <a:avLst/>
                <a:gdLst/>
                <a:ahLst/>
                <a:cxnLst/>
                <a:rect l="l" t="t" r="r" b="b"/>
                <a:pathLst>
                  <a:path w="56" h="56" extrusionOk="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992920" y="4120550"/>
                <a:ext cx="79101" cy="79101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23" name="Google Shape;323;p5"/>
          <p:cNvGrpSpPr/>
          <p:nvPr/>
        </p:nvGrpSpPr>
        <p:grpSpPr>
          <a:xfrm>
            <a:off x="3159287" y="1979051"/>
            <a:ext cx="2111829" cy="2111829"/>
            <a:chOff x="3159287" y="1979051"/>
            <a:chExt cx="2111829" cy="2111829"/>
          </a:xfrm>
        </p:grpSpPr>
        <p:sp>
          <p:nvSpPr>
            <p:cNvPr id="324" name="Google Shape;324;p5"/>
            <p:cNvSpPr/>
            <p:nvPr/>
          </p:nvSpPr>
          <p:spPr>
            <a:xfrm>
              <a:off x="3159287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4020516" y="2877074"/>
              <a:ext cx="316405" cy="28907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26" name="Google Shape;326;p5"/>
          <p:cNvSpPr/>
          <p:nvPr/>
        </p:nvSpPr>
        <p:spPr>
          <a:xfrm>
            <a:off x="4561101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 &amp; Handling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5"/>
          <p:cNvCxnSpPr/>
          <p:nvPr/>
        </p:nvCxnSpPr>
        <p:spPr>
          <a:xfrm>
            <a:off x="5777951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8" name="Google Shape;328;p5"/>
          <p:cNvGrpSpPr/>
          <p:nvPr/>
        </p:nvGrpSpPr>
        <p:grpSpPr>
          <a:xfrm>
            <a:off x="4736711" y="2090420"/>
            <a:ext cx="2508000" cy="2508000"/>
            <a:chOff x="4736711" y="2090420"/>
            <a:chExt cx="2508000" cy="2508000"/>
          </a:xfrm>
        </p:grpSpPr>
        <p:sp>
          <p:nvSpPr>
            <p:cNvPr id="329" name="Google Shape;329;p5"/>
            <p:cNvSpPr/>
            <p:nvPr/>
          </p:nvSpPr>
          <p:spPr>
            <a:xfrm>
              <a:off x="4736711" y="2090420"/>
              <a:ext cx="2508000" cy="2508000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102588" y="3145675"/>
              <a:ext cx="17763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zh-CN" sz="1800" b="1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Three </a:t>
              </a:r>
              <a:endParaRPr lang="en-US" altLang="zh-CN" sz="1800" b="1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zh-CN" sz="1800" b="1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sub-datasets</a:t>
              </a:r>
              <a:endParaRPr sz="1800" b="1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1" name="Google Shape;331;p5"/>
            <p:cNvGrpSpPr/>
            <p:nvPr/>
          </p:nvGrpSpPr>
          <p:grpSpPr>
            <a:xfrm>
              <a:off x="5871524" y="2845544"/>
              <a:ext cx="233052" cy="312105"/>
              <a:chOff x="917988" y="2813287"/>
              <a:chExt cx="233052" cy="312105"/>
            </a:xfrm>
          </p:grpSpPr>
          <p:sp>
            <p:nvSpPr>
              <p:cNvPr id="332" name="Google Shape;332;p5"/>
              <p:cNvSpPr/>
              <p:nvPr/>
            </p:nvSpPr>
            <p:spPr>
              <a:xfrm>
                <a:off x="917988" y="2813287"/>
                <a:ext cx="233052" cy="31210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8" extrusionOk="0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15521" y="2999112"/>
                <a:ext cx="39013" cy="5749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" name="Google Shape;370;p7">
            <a:extLst>
              <a:ext uri="{FF2B5EF4-FFF2-40B4-BE49-F238E27FC236}">
                <a16:creationId xmlns:a16="http://schemas.microsoft.com/office/drawing/2014/main" id="{0770755C-B2EB-406D-B005-0AD42493161D}"/>
              </a:ext>
            </a:extLst>
          </p:cNvPr>
          <p:cNvGrpSpPr/>
          <p:nvPr/>
        </p:nvGrpSpPr>
        <p:grpSpPr>
          <a:xfrm>
            <a:off x="3759445" y="2571229"/>
            <a:ext cx="794328" cy="794328"/>
            <a:chOff x="1830244" y="2010403"/>
            <a:chExt cx="794328" cy="794328"/>
          </a:xfrm>
        </p:grpSpPr>
        <p:sp>
          <p:nvSpPr>
            <p:cNvPr id="29" name="Google Shape;371;p7">
              <a:extLst>
                <a:ext uri="{FF2B5EF4-FFF2-40B4-BE49-F238E27FC236}">
                  <a16:creationId xmlns:a16="http://schemas.microsoft.com/office/drawing/2014/main" id="{9199B322-7725-45AA-BA79-44BBE0E5857A}"/>
                </a:ext>
              </a:extLst>
            </p:cNvPr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" name="Google Shape;372;p7">
              <a:extLst>
                <a:ext uri="{FF2B5EF4-FFF2-40B4-BE49-F238E27FC236}">
                  <a16:creationId xmlns:a16="http://schemas.microsoft.com/office/drawing/2014/main" id="{7EFB6D3A-BD85-4763-A931-FB976DF75C71}"/>
                </a:ext>
              </a:extLst>
            </p:cNvPr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" name="Google Shape;361;p7">
            <a:extLst>
              <a:ext uri="{FF2B5EF4-FFF2-40B4-BE49-F238E27FC236}">
                <a16:creationId xmlns:a16="http://schemas.microsoft.com/office/drawing/2014/main" id="{A099EB60-4349-4DB5-8A81-F4E3E7BB6DEB}"/>
              </a:ext>
            </a:extLst>
          </p:cNvPr>
          <p:cNvGrpSpPr/>
          <p:nvPr/>
        </p:nvGrpSpPr>
        <p:grpSpPr>
          <a:xfrm>
            <a:off x="7384296" y="2611299"/>
            <a:ext cx="794328" cy="794328"/>
            <a:chOff x="1830244" y="4892149"/>
            <a:chExt cx="794328" cy="794328"/>
          </a:xfrm>
        </p:grpSpPr>
        <p:sp>
          <p:nvSpPr>
            <p:cNvPr id="32" name="Google Shape;362;p7">
              <a:extLst>
                <a:ext uri="{FF2B5EF4-FFF2-40B4-BE49-F238E27FC236}">
                  <a16:creationId xmlns:a16="http://schemas.microsoft.com/office/drawing/2014/main" id="{CC7104EE-42EE-4812-B9A4-91D614B68BDD}"/>
                </a:ext>
              </a:extLst>
            </p:cNvPr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" name="Google Shape;363;p7">
              <a:extLst>
                <a:ext uri="{FF2B5EF4-FFF2-40B4-BE49-F238E27FC236}">
                  <a16:creationId xmlns:a16="http://schemas.microsoft.com/office/drawing/2014/main" id="{A259809B-7491-45CC-B4A7-49223830A220}"/>
                </a:ext>
              </a:extLst>
            </p:cNvPr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4" name="Google Shape;364;p7">
                <a:extLst>
                  <a:ext uri="{FF2B5EF4-FFF2-40B4-BE49-F238E27FC236}">
                    <a16:creationId xmlns:a16="http://schemas.microsoft.com/office/drawing/2014/main" id="{985683A3-27E4-4F82-A1DA-8FF1C5AD534B}"/>
                  </a:ext>
                </a:extLst>
              </p:cNvPr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5" name="Google Shape;365;p7">
                <a:extLst>
                  <a:ext uri="{FF2B5EF4-FFF2-40B4-BE49-F238E27FC236}">
                    <a16:creationId xmlns:a16="http://schemas.microsoft.com/office/drawing/2014/main" id="{F2322B9C-25D8-47C7-81A5-3348A0D5631B}"/>
                  </a:ext>
                </a:extLst>
              </p:cNvPr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" name="Google Shape;366;p7">
                <a:extLst>
                  <a:ext uri="{FF2B5EF4-FFF2-40B4-BE49-F238E27FC236}">
                    <a16:creationId xmlns:a16="http://schemas.microsoft.com/office/drawing/2014/main" id="{DDD8D2C2-526B-4044-9003-87284DFF70BC}"/>
                  </a:ext>
                </a:extLst>
              </p:cNvPr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2424</Words>
  <Application>Microsoft Office PowerPoint</Application>
  <PresentationFormat>Widescreen</PresentationFormat>
  <Paragraphs>182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Arial</vt:lpstr>
      <vt:lpstr>Helvetica Neue Light</vt:lpstr>
      <vt:lpstr>Helvetica Light</vt:lpstr>
      <vt:lpstr>Twentieth Century</vt:lpstr>
      <vt:lpstr>Source Sans Pro</vt:lpstr>
      <vt:lpstr>Lucida Console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云辞</dc:creator>
  <cp:lastModifiedBy>ziyan pei</cp:lastModifiedBy>
  <cp:revision>18</cp:revision>
  <dcterms:created xsi:type="dcterms:W3CDTF">2018-09-18T15:36:51Z</dcterms:created>
  <dcterms:modified xsi:type="dcterms:W3CDTF">2020-04-24T04:04:21Z</dcterms:modified>
</cp:coreProperties>
</file>